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5.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9" r:id="rId2"/>
    <p:sldMasterId id="2147483672" r:id="rId3"/>
    <p:sldMasterId id="2147483687" r:id="rId4"/>
    <p:sldMasterId id="2147483711" r:id="rId5"/>
    <p:sldMasterId id="2147483723" r:id="rId6"/>
  </p:sldMasterIdLst>
  <p:notesMasterIdLst>
    <p:notesMasterId r:id="rId61"/>
  </p:notesMasterIdLst>
  <p:handoutMasterIdLst>
    <p:handoutMasterId r:id="rId62"/>
  </p:handoutMasterIdLst>
  <p:sldIdLst>
    <p:sldId id="256" r:id="rId7"/>
    <p:sldId id="260" r:id="rId8"/>
    <p:sldId id="275" r:id="rId9"/>
    <p:sldId id="276" r:id="rId10"/>
    <p:sldId id="277" r:id="rId11"/>
    <p:sldId id="278" r:id="rId12"/>
    <p:sldId id="279" r:id="rId13"/>
    <p:sldId id="327" r:id="rId14"/>
    <p:sldId id="280" r:id="rId15"/>
    <p:sldId id="282" r:id="rId16"/>
    <p:sldId id="281" r:id="rId17"/>
    <p:sldId id="283" r:id="rId18"/>
    <p:sldId id="285" r:id="rId19"/>
    <p:sldId id="286" r:id="rId20"/>
    <p:sldId id="287" r:id="rId21"/>
    <p:sldId id="289" r:id="rId22"/>
    <p:sldId id="290" r:id="rId23"/>
    <p:sldId id="291" r:id="rId24"/>
    <p:sldId id="288" r:id="rId25"/>
    <p:sldId id="293" r:id="rId26"/>
    <p:sldId id="292" r:id="rId27"/>
    <p:sldId id="297" r:id="rId28"/>
    <p:sldId id="294" r:id="rId29"/>
    <p:sldId id="295" r:id="rId30"/>
    <p:sldId id="296" r:id="rId31"/>
    <p:sldId id="298" r:id="rId32"/>
    <p:sldId id="299" r:id="rId33"/>
    <p:sldId id="300" r:id="rId34"/>
    <p:sldId id="301" r:id="rId35"/>
    <p:sldId id="302" r:id="rId36"/>
    <p:sldId id="303" r:id="rId37"/>
    <p:sldId id="304" r:id="rId38"/>
    <p:sldId id="305" r:id="rId39"/>
    <p:sldId id="306" r:id="rId40"/>
    <p:sldId id="309" r:id="rId41"/>
    <p:sldId id="311" r:id="rId42"/>
    <p:sldId id="312" r:id="rId43"/>
    <p:sldId id="328" r:id="rId44"/>
    <p:sldId id="307" r:id="rId45"/>
    <p:sldId id="308" r:id="rId46"/>
    <p:sldId id="310" r:id="rId47"/>
    <p:sldId id="313" r:id="rId48"/>
    <p:sldId id="316" r:id="rId49"/>
    <p:sldId id="323" r:id="rId50"/>
    <p:sldId id="317" r:id="rId51"/>
    <p:sldId id="318" r:id="rId52"/>
    <p:sldId id="319" r:id="rId53"/>
    <p:sldId id="320" r:id="rId54"/>
    <p:sldId id="321" r:id="rId55"/>
    <p:sldId id="322" r:id="rId56"/>
    <p:sldId id="314" r:id="rId57"/>
    <p:sldId id="324" r:id="rId58"/>
    <p:sldId id="269" r:id="rId59"/>
    <p:sldId id="315" r:id="rId60"/>
  </p:sldIdLst>
  <p:sldSz cx="12192000" cy="6858000"/>
  <p:notesSz cx="9296400" cy="7010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24" autoAdjust="0"/>
    <p:restoredTop sz="94719" autoAdjust="0"/>
  </p:normalViewPr>
  <p:slideViewPr>
    <p:cSldViewPr snapToGrid="0">
      <p:cViewPr varScale="1">
        <p:scale>
          <a:sx n="58" d="100"/>
          <a:sy n="58" d="100"/>
        </p:scale>
        <p:origin x="102" y="51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106" d="100"/>
          <a:sy n="106" d="100"/>
        </p:scale>
        <p:origin x="708"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61"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1737"/>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5265809" y="0"/>
            <a:ext cx="4028440" cy="351737"/>
          </a:xfrm>
          <a:prstGeom prst="rect">
            <a:avLst/>
          </a:prstGeom>
        </p:spPr>
        <p:txBody>
          <a:bodyPr vert="horz" lIns="93177" tIns="46589" rIns="93177" bIns="46589" rtlCol="0"/>
          <a:lstStyle>
            <a:lvl1pPr algn="r">
              <a:defRPr sz="1200"/>
            </a:lvl1pPr>
          </a:lstStyle>
          <a:p>
            <a:fld id="{61546CEE-1ABA-403D-B667-D86B0E4FB619}" type="datetimeFigureOut">
              <a:rPr lang="en-US" smtClean="0"/>
              <a:t>7/16/2018</a:t>
            </a:fld>
            <a:endParaRPr lang="en-US"/>
          </a:p>
        </p:txBody>
      </p:sp>
      <p:sp>
        <p:nvSpPr>
          <p:cNvPr id="4" name="Footer Placeholder 3"/>
          <p:cNvSpPr>
            <a:spLocks noGrp="1"/>
          </p:cNvSpPr>
          <p:nvPr>
            <p:ph type="ftr" sz="quarter" idx="2"/>
          </p:nvPr>
        </p:nvSpPr>
        <p:spPr>
          <a:xfrm>
            <a:off x="0" y="6658664"/>
            <a:ext cx="4028440" cy="351736"/>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5265809" y="6658664"/>
            <a:ext cx="4028440" cy="351736"/>
          </a:xfrm>
          <a:prstGeom prst="rect">
            <a:avLst/>
          </a:prstGeom>
        </p:spPr>
        <p:txBody>
          <a:bodyPr vert="horz" lIns="93177" tIns="46589" rIns="93177" bIns="46589" rtlCol="0" anchor="b"/>
          <a:lstStyle>
            <a:lvl1pPr algn="r">
              <a:defRPr sz="1200"/>
            </a:lvl1pPr>
          </a:lstStyle>
          <a:p>
            <a:fld id="{B5EB43A0-16FC-4B75-987A-8C276198477F}" type="slidenum">
              <a:rPr lang="en-US" smtClean="0"/>
              <a:t>‹#›</a:t>
            </a:fld>
            <a:endParaRPr lang="en-US"/>
          </a:p>
        </p:txBody>
      </p:sp>
    </p:spTree>
    <p:extLst>
      <p:ext uri="{BB962C8B-B14F-4D97-AF65-F5344CB8AC3E}">
        <p14:creationId xmlns:p14="http://schemas.microsoft.com/office/powerpoint/2010/main" val="28412206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1737"/>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5265809" y="0"/>
            <a:ext cx="4028440" cy="351737"/>
          </a:xfrm>
          <a:prstGeom prst="rect">
            <a:avLst/>
          </a:prstGeom>
        </p:spPr>
        <p:txBody>
          <a:bodyPr vert="horz" lIns="93177" tIns="46589" rIns="93177" bIns="46589" rtlCol="0"/>
          <a:lstStyle>
            <a:lvl1pPr algn="r">
              <a:defRPr sz="1200"/>
            </a:lvl1pPr>
          </a:lstStyle>
          <a:p>
            <a:fld id="{990F7F02-F363-4A99-8F18-56493584256D}" type="datetimeFigureOut">
              <a:rPr lang="en-US" smtClean="0"/>
              <a:t>7/16/2018</a:t>
            </a:fld>
            <a:endParaRPr lang="en-US"/>
          </a:p>
        </p:txBody>
      </p:sp>
      <p:sp>
        <p:nvSpPr>
          <p:cNvPr id="4" name="Slide Image Placeholder 3"/>
          <p:cNvSpPr>
            <a:spLocks noGrp="1" noRot="1" noChangeAspect="1"/>
          </p:cNvSpPr>
          <p:nvPr>
            <p:ph type="sldImg" idx="2"/>
          </p:nvPr>
        </p:nvSpPr>
        <p:spPr>
          <a:xfrm>
            <a:off x="2546350" y="876300"/>
            <a:ext cx="4203700" cy="2365375"/>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929640" y="3373755"/>
            <a:ext cx="7437120" cy="2760345"/>
          </a:xfrm>
          <a:prstGeom prst="rect">
            <a:avLst/>
          </a:prstGeom>
        </p:spPr>
        <p:txBody>
          <a:bodyPr vert="horz" lIns="93177" tIns="46589" rIns="93177" bIns="46589"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658664"/>
            <a:ext cx="4028440" cy="351736"/>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5265809" y="6658664"/>
            <a:ext cx="4028440" cy="351736"/>
          </a:xfrm>
          <a:prstGeom prst="rect">
            <a:avLst/>
          </a:prstGeom>
        </p:spPr>
        <p:txBody>
          <a:bodyPr vert="horz" lIns="93177" tIns="46589" rIns="93177" bIns="46589" rtlCol="0" anchor="b"/>
          <a:lstStyle>
            <a:lvl1pPr algn="r">
              <a:defRPr sz="1200"/>
            </a:lvl1pPr>
          </a:lstStyle>
          <a:p>
            <a:fld id="{20ADAC35-9C56-41A2-B498-B1F1B8DC571B}" type="slidenum">
              <a:rPr lang="en-US" smtClean="0"/>
              <a:t>‹#›</a:t>
            </a:fld>
            <a:endParaRPr lang="en-US"/>
          </a:p>
        </p:txBody>
      </p:sp>
    </p:spTree>
    <p:extLst>
      <p:ext uri="{BB962C8B-B14F-4D97-AF65-F5344CB8AC3E}">
        <p14:creationId xmlns:p14="http://schemas.microsoft.com/office/powerpoint/2010/main" val="1790549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a:t>
            </a:fld>
            <a:endParaRPr lang="en-US"/>
          </a:p>
        </p:txBody>
      </p:sp>
    </p:spTree>
    <p:extLst>
      <p:ext uri="{BB962C8B-B14F-4D97-AF65-F5344CB8AC3E}">
        <p14:creationId xmlns:p14="http://schemas.microsoft.com/office/powerpoint/2010/main" val="247906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a:t>
            </a:fld>
            <a:endParaRPr lang="en-US"/>
          </a:p>
        </p:txBody>
      </p:sp>
    </p:spTree>
    <p:extLst>
      <p:ext uri="{BB962C8B-B14F-4D97-AF65-F5344CB8AC3E}">
        <p14:creationId xmlns:p14="http://schemas.microsoft.com/office/powerpoint/2010/main" val="3987641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may not know</a:t>
            </a:r>
            <a:r>
              <a:rPr lang="en-US" baseline="0" dirty="0" smtClean="0"/>
              <a:t> WHEN, but at some point, severe weather will occur.  Some severe weather has little to no warning time; other event are predictable, with days to prepare.  If you do not have an emergency kit, NOW is the time to get the most basic items together into a bag / container / suitcase.   More about what is needed later.</a:t>
            </a:r>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a:t>
            </a:fld>
            <a:endParaRPr lang="en-US"/>
          </a:p>
        </p:txBody>
      </p:sp>
    </p:spTree>
    <p:extLst>
      <p:ext uri="{BB962C8B-B14F-4D97-AF65-F5344CB8AC3E}">
        <p14:creationId xmlns:p14="http://schemas.microsoft.com/office/powerpoint/2010/main" val="4794956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Hurricanes are not surprises . We know</a:t>
            </a:r>
            <a:r>
              <a:rPr lang="en-US" baseline="0" dirty="0" smtClean="0"/>
              <a:t> weeks in advance that a hurricane has formed, but likely only have a few days to know WHERE it will make landfall.  If the GENERAL direction is towards the US coastline, you need to get prepared.  Living 200+ miles from the coast does NOT mean you don’t need to plan for the hurricane. </a:t>
            </a:r>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5</a:t>
            </a:fld>
            <a:endParaRPr lang="en-US"/>
          </a:p>
        </p:txBody>
      </p:sp>
    </p:spTree>
    <p:extLst>
      <p:ext uri="{BB962C8B-B14F-4D97-AF65-F5344CB8AC3E}">
        <p14:creationId xmlns:p14="http://schemas.microsoft.com/office/powerpoint/2010/main" val="1755898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6</a:t>
            </a:fld>
            <a:endParaRPr lang="en-US"/>
          </a:p>
        </p:txBody>
      </p:sp>
    </p:spTree>
    <p:extLst>
      <p:ext uri="{BB962C8B-B14F-4D97-AF65-F5344CB8AC3E}">
        <p14:creationId xmlns:p14="http://schemas.microsoft.com/office/powerpoint/2010/main" val="186266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Hurricanes</a:t>
            </a:r>
            <a:r>
              <a:rPr lang="en-US" baseline="0" dirty="0" smtClean="0"/>
              <a:t> and tornadoes tend to be seasonal, meaning most occur during a specific time of the year. Virginia’s tornado “season” is April 1 through June 30, and Hurricane “season” is considered to be June 1 – November 30 of each year.  Note that June is part of both seasons.</a:t>
            </a:r>
          </a:p>
          <a:p>
            <a:endParaRPr lang="en-US" baseline="0" dirty="0" smtClean="0"/>
          </a:p>
          <a:p>
            <a:r>
              <a:rPr lang="en-US" baseline="0" dirty="0" smtClean="0"/>
              <a:t>Flash floods occur when rain falls faster than it can runoff, and can happen is areas miles from the oceanfront or rivers.</a:t>
            </a:r>
          </a:p>
          <a:p>
            <a:endParaRPr lang="en-US" baseline="0" dirty="0" smtClean="0"/>
          </a:p>
          <a:p>
            <a:r>
              <a:rPr lang="en-US" baseline="0" dirty="0" smtClean="0"/>
              <a:t>Chemical spills occur on highways (trucks AND cars can contain Hazardous Materials) and train tracks.</a:t>
            </a:r>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7</a:t>
            </a:fld>
            <a:endParaRPr lang="en-US"/>
          </a:p>
        </p:txBody>
      </p:sp>
    </p:spTree>
    <p:extLst>
      <p:ext uri="{BB962C8B-B14F-4D97-AF65-F5344CB8AC3E}">
        <p14:creationId xmlns:p14="http://schemas.microsoft.com/office/powerpoint/2010/main" val="3219659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8</a:t>
            </a:fld>
            <a:endParaRPr lang="en-US"/>
          </a:p>
        </p:txBody>
      </p:sp>
    </p:spTree>
    <p:extLst>
      <p:ext uri="{BB962C8B-B14F-4D97-AF65-F5344CB8AC3E}">
        <p14:creationId xmlns:p14="http://schemas.microsoft.com/office/powerpoint/2010/main" val="26715693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9</a:t>
            </a:fld>
            <a:endParaRPr lang="en-US"/>
          </a:p>
        </p:txBody>
      </p:sp>
    </p:spTree>
    <p:extLst>
      <p:ext uri="{BB962C8B-B14F-4D97-AF65-F5344CB8AC3E}">
        <p14:creationId xmlns:p14="http://schemas.microsoft.com/office/powerpoint/2010/main" val="4056412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10</a:t>
            </a:fld>
            <a:endParaRPr lang="en-US"/>
          </a:p>
        </p:txBody>
      </p:sp>
    </p:spTree>
    <p:extLst>
      <p:ext uri="{BB962C8B-B14F-4D97-AF65-F5344CB8AC3E}">
        <p14:creationId xmlns:p14="http://schemas.microsoft.com/office/powerpoint/2010/main" val="701259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11</a:t>
            </a:fld>
            <a:endParaRPr lang="en-US"/>
          </a:p>
        </p:txBody>
      </p:sp>
    </p:spTree>
    <p:extLst>
      <p:ext uri="{BB962C8B-B14F-4D97-AF65-F5344CB8AC3E}">
        <p14:creationId xmlns:p14="http://schemas.microsoft.com/office/powerpoint/2010/main" val="3759533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12</a:t>
            </a:fld>
            <a:endParaRPr lang="en-US"/>
          </a:p>
        </p:txBody>
      </p:sp>
    </p:spTree>
    <p:extLst>
      <p:ext uri="{BB962C8B-B14F-4D97-AF65-F5344CB8AC3E}">
        <p14:creationId xmlns:p14="http://schemas.microsoft.com/office/powerpoint/2010/main" val="2721746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13</a:t>
            </a:fld>
            <a:endParaRPr lang="en-US"/>
          </a:p>
        </p:txBody>
      </p:sp>
    </p:spTree>
    <p:extLst>
      <p:ext uri="{BB962C8B-B14F-4D97-AF65-F5344CB8AC3E}">
        <p14:creationId xmlns:p14="http://schemas.microsoft.com/office/powerpoint/2010/main" val="37857940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14</a:t>
            </a:fld>
            <a:endParaRPr lang="en-US"/>
          </a:p>
        </p:txBody>
      </p:sp>
    </p:spTree>
    <p:extLst>
      <p:ext uri="{BB962C8B-B14F-4D97-AF65-F5344CB8AC3E}">
        <p14:creationId xmlns:p14="http://schemas.microsoft.com/office/powerpoint/2010/main" val="28505446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15</a:t>
            </a:fld>
            <a:endParaRPr lang="en-US"/>
          </a:p>
        </p:txBody>
      </p:sp>
    </p:spTree>
    <p:extLst>
      <p:ext uri="{BB962C8B-B14F-4D97-AF65-F5344CB8AC3E}">
        <p14:creationId xmlns:p14="http://schemas.microsoft.com/office/powerpoint/2010/main" val="4148429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16</a:t>
            </a:fld>
            <a:endParaRPr lang="en-US"/>
          </a:p>
        </p:txBody>
      </p:sp>
    </p:spTree>
    <p:extLst>
      <p:ext uri="{BB962C8B-B14F-4D97-AF65-F5344CB8AC3E}">
        <p14:creationId xmlns:p14="http://schemas.microsoft.com/office/powerpoint/2010/main" val="39985752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17</a:t>
            </a:fld>
            <a:endParaRPr lang="en-US"/>
          </a:p>
        </p:txBody>
      </p:sp>
    </p:spTree>
    <p:extLst>
      <p:ext uri="{BB962C8B-B14F-4D97-AF65-F5344CB8AC3E}">
        <p14:creationId xmlns:p14="http://schemas.microsoft.com/office/powerpoint/2010/main" val="1653082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18</a:t>
            </a:fld>
            <a:endParaRPr lang="en-US"/>
          </a:p>
        </p:txBody>
      </p:sp>
    </p:spTree>
    <p:extLst>
      <p:ext uri="{BB962C8B-B14F-4D97-AF65-F5344CB8AC3E}">
        <p14:creationId xmlns:p14="http://schemas.microsoft.com/office/powerpoint/2010/main" val="11772509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19</a:t>
            </a:fld>
            <a:endParaRPr lang="en-US"/>
          </a:p>
        </p:txBody>
      </p:sp>
    </p:spTree>
    <p:extLst>
      <p:ext uri="{BB962C8B-B14F-4D97-AF65-F5344CB8AC3E}">
        <p14:creationId xmlns:p14="http://schemas.microsoft.com/office/powerpoint/2010/main" val="435168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20</a:t>
            </a:fld>
            <a:endParaRPr lang="en-US"/>
          </a:p>
        </p:txBody>
      </p:sp>
    </p:spTree>
    <p:extLst>
      <p:ext uri="{BB962C8B-B14F-4D97-AF65-F5344CB8AC3E}">
        <p14:creationId xmlns:p14="http://schemas.microsoft.com/office/powerpoint/2010/main" val="80924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21</a:t>
            </a:fld>
            <a:endParaRPr lang="en-US"/>
          </a:p>
        </p:txBody>
      </p:sp>
    </p:spTree>
    <p:extLst>
      <p:ext uri="{BB962C8B-B14F-4D97-AF65-F5344CB8AC3E}">
        <p14:creationId xmlns:p14="http://schemas.microsoft.com/office/powerpoint/2010/main" val="17115563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22</a:t>
            </a:fld>
            <a:endParaRPr lang="en-US"/>
          </a:p>
        </p:txBody>
      </p:sp>
    </p:spTree>
    <p:extLst>
      <p:ext uri="{BB962C8B-B14F-4D97-AF65-F5344CB8AC3E}">
        <p14:creationId xmlns:p14="http://schemas.microsoft.com/office/powerpoint/2010/main" val="29950982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23</a:t>
            </a:fld>
            <a:endParaRPr lang="en-US"/>
          </a:p>
        </p:txBody>
      </p:sp>
    </p:spTree>
    <p:extLst>
      <p:ext uri="{BB962C8B-B14F-4D97-AF65-F5344CB8AC3E}">
        <p14:creationId xmlns:p14="http://schemas.microsoft.com/office/powerpoint/2010/main" val="3815485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24</a:t>
            </a:fld>
            <a:endParaRPr lang="en-US"/>
          </a:p>
        </p:txBody>
      </p:sp>
    </p:spTree>
    <p:extLst>
      <p:ext uri="{BB962C8B-B14F-4D97-AF65-F5344CB8AC3E}">
        <p14:creationId xmlns:p14="http://schemas.microsoft.com/office/powerpoint/2010/main" val="26343248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25</a:t>
            </a:fld>
            <a:endParaRPr lang="en-US"/>
          </a:p>
        </p:txBody>
      </p:sp>
    </p:spTree>
    <p:extLst>
      <p:ext uri="{BB962C8B-B14F-4D97-AF65-F5344CB8AC3E}">
        <p14:creationId xmlns:p14="http://schemas.microsoft.com/office/powerpoint/2010/main" val="3148222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26</a:t>
            </a:fld>
            <a:endParaRPr lang="en-US"/>
          </a:p>
        </p:txBody>
      </p:sp>
    </p:spTree>
    <p:extLst>
      <p:ext uri="{BB962C8B-B14F-4D97-AF65-F5344CB8AC3E}">
        <p14:creationId xmlns:p14="http://schemas.microsoft.com/office/powerpoint/2010/main" val="25982981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27</a:t>
            </a:fld>
            <a:endParaRPr lang="en-US"/>
          </a:p>
        </p:txBody>
      </p:sp>
    </p:spTree>
    <p:extLst>
      <p:ext uri="{BB962C8B-B14F-4D97-AF65-F5344CB8AC3E}">
        <p14:creationId xmlns:p14="http://schemas.microsoft.com/office/powerpoint/2010/main" val="23878620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28</a:t>
            </a:fld>
            <a:endParaRPr lang="en-US"/>
          </a:p>
        </p:txBody>
      </p:sp>
    </p:spTree>
    <p:extLst>
      <p:ext uri="{BB962C8B-B14F-4D97-AF65-F5344CB8AC3E}">
        <p14:creationId xmlns:p14="http://schemas.microsoft.com/office/powerpoint/2010/main" val="29442774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29</a:t>
            </a:fld>
            <a:endParaRPr lang="en-US"/>
          </a:p>
        </p:txBody>
      </p:sp>
    </p:spTree>
    <p:extLst>
      <p:ext uri="{BB962C8B-B14F-4D97-AF65-F5344CB8AC3E}">
        <p14:creationId xmlns:p14="http://schemas.microsoft.com/office/powerpoint/2010/main" val="27881781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30</a:t>
            </a:fld>
            <a:endParaRPr lang="en-US"/>
          </a:p>
        </p:txBody>
      </p:sp>
    </p:spTree>
    <p:extLst>
      <p:ext uri="{BB962C8B-B14F-4D97-AF65-F5344CB8AC3E}">
        <p14:creationId xmlns:p14="http://schemas.microsoft.com/office/powerpoint/2010/main" val="34206608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31</a:t>
            </a:fld>
            <a:endParaRPr lang="en-US"/>
          </a:p>
        </p:txBody>
      </p:sp>
    </p:spTree>
    <p:extLst>
      <p:ext uri="{BB962C8B-B14F-4D97-AF65-F5344CB8AC3E}">
        <p14:creationId xmlns:p14="http://schemas.microsoft.com/office/powerpoint/2010/main" val="7831465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32</a:t>
            </a:fld>
            <a:endParaRPr lang="en-US"/>
          </a:p>
        </p:txBody>
      </p:sp>
    </p:spTree>
    <p:extLst>
      <p:ext uri="{BB962C8B-B14F-4D97-AF65-F5344CB8AC3E}">
        <p14:creationId xmlns:p14="http://schemas.microsoft.com/office/powerpoint/2010/main" val="26160078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33</a:t>
            </a:fld>
            <a:endParaRPr lang="en-US"/>
          </a:p>
        </p:txBody>
      </p:sp>
    </p:spTree>
    <p:extLst>
      <p:ext uri="{BB962C8B-B14F-4D97-AF65-F5344CB8AC3E}">
        <p14:creationId xmlns:p14="http://schemas.microsoft.com/office/powerpoint/2010/main" val="38734568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34</a:t>
            </a:fld>
            <a:endParaRPr lang="en-US"/>
          </a:p>
        </p:txBody>
      </p:sp>
    </p:spTree>
    <p:extLst>
      <p:ext uri="{BB962C8B-B14F-4D97-AF65-F5344CB8AC3E}">
        <p14:creationId xmlns:p14="http://schemas.microsoft.com/office/powerpoint/2010/main" val="177950563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35</a:t>
            </a:fld>
            <a:endParaRPr lang="en-US"/>
          </a:p>
        </p:txBody>
      </p:sp>
    </p:spTree>
    <p:extLst>
      <p:ext uri="{BB962C8B-B14F-4D97-AF65-F5344CB8AC3E}">
        <p14:creationId xmlns:p14="http://schemas.microsoft.com/office/powerpoint/2010/main" val="17136054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36</a:t>
            </a:fld>
            <a:endParaRPr lang="en-US"/>
          </a:p>
        </p:txBody>
      </p:sp>
    </p:spTree>
    <p:extLst>
      <p:ext uri="{BB962C8B-B14F-4D97-AF65-F5344CB8AC3E}">
        <p14:creationId xmlns:p14="http://schemas.microsoft.com/office/powerpoint/2010/main" val="1807625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37</a:t>
            </a:fld>
            <a:endParaRPr lang="en-US"/>
          </a:p>
        </p:txBody>
      </p:sp>
    </p:spTree>
    <p:extLst>
      <p:ext uri="{BB962C8B-B14F-4D97-AF65-F5344CB8AC3E}">
        <p14:creationId xmlns:p14="http://schemas.microsoft.com/office/powerpoint/2010/main" val="12283255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39</a:t>
            </a:fld>
            <a:endParaRPr lang="en-US"/>
          </a:p>
        </p:txBody>
      </p:sp>
    </p:spTree>
    <p:extLst>
      <p:ext uri="{BB962C8B-B14F-4D97-AF65-F5344CB8AC3E}">
        <p14:creationId xmlns:p14="http://schemas.microsoft.com/office/powerpoint/2010/main" val="6728955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40</a:t>
            </a:fld>
            <a:endParaRPr lang="en-US"/>
          </a:p>
        </p:txBody>
      </p:sp>
    </p:spTree>
    <p:extLst>
      <p:ext uri="{BB962C8B-B14F-4D97-AF65-F5344CB8AC3E}">
        <p14:creationId xmlns:p14="http://schemas.microsoft.com/office/powerpoint/2010/main" val="24203728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41</a:t>
            </a:fld>
            <a:endParaRPr lang="en-US"/>
          </a:p>
        </p:txBody>
      </p:sp>
    </p:spTree>
    <p:extLst>
      <p:ext uri="{BB962C8B-B14F-4D97-AF65-F5344CB8AC3E}">
        <p14:creationId xmlns:p14="http://schemas.microsoft.com/office/powerpoint/2010/main" val="8986104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42</a:t>
            </a:fld>
            <a:endParaRPr lang="en-US"/>
          </a:p>
        </p:txBody>
      </p:sp>
    </p:spTree>
    <p:extLst>
      <p:ext uri="{BB962C8B-B14F-4D97-AF65-F5344CB8AC3E}">
        <p14:creationId xmlns:p14="http://schemas.microsoft.com/office/powerpoint/2010/main" val="25295906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43</a:t>
            </a:fld>
            <a:endParaRPr lang="en-US"/>
          </a:p>
        </p:txBody>
      </p:sp>
    </p:spTree>
    <p:extLst>
      <p:ext uri="{BB962C8B-B14F-4D97-AF65-F5344CB8AC3E}">
        <p14:creationId xmlns:p14="http://schemas.microsoft.com/office/powerpoint/2010/main" val="22342834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44</a:t>
            </a:fld>
            <a:endParaRPr lang="en-US"/>
          </a:p>
        </p:txBody>
      </p:sp>
    </p:spTree>
    <p:extLst>
      <p:ext uri="{BB962C8B-B14F-4D97-AF65-F5344CB8AC3E}">
        <p14:creationId xmlns:p14="http://schemas.microsoft.com/office/powerpoint/2010/main" val="14089366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45</a:t>
            </a:fld>
            <a:endParaRPr lang="en-US"/>
          </a:p>
        </p:txBody>
      </p:sp>
    </p:spTree>
    <p:extLst>
      <p:ext uri="{BB962C8B-B14F-4D97-AF65-F5344CB8AC3E}">
        <p14:creationId xmlns:p14="http://schemas.microsoft.com/office/powerpoint/2010/main" val="6015319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46</a:t>
            </a:fld>
            <a:endParaRPr lang="en-US"/>
          </a:p>
        </p:txBody>
      </p:sp>
    </p:spTree>
    <p:extLst>
      <p:ext uri="{BB962C8B-B14F-4D97-AF65-F5344CB8AC3E}">
        <p14:creationId xmlns:p14="http://schemas.microsoft.com/office/powerpoint/2010/main" val="10346100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47</a:t>
            </a:fld>
            <a:endParaRPr lang="en-US"/>
          </a:p>
        </p:txBody>
      </p:sp>
    </p:spTree>
    <p:extLst>
      <p:ext uri="{BB962C8B-B14F-4D97-AF65-F5344CB8AC3E}">
        <p14:creationId xmlns:p14="http://schemas.microsoft.com/office/powerpoint/2010/main" val="39082218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48</a:t>
            </a:fld>
            <a:endParaRPr lang="en-US"/>
          </a:p>
        </p:txBody>
      </p:sp>
    </p:spTree>
    <p:extLst>
      <p:ext uri="{BB962C8B-B14F-4D97-AF65-F5344CB8AC3E}">
        <p14:creationId xmlns:p14="http://schemas.microsoft.com/office/powerpoint/2010/main" val="23866899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49</a:t>
            </a:fld>
            <a:endParaRPr lang="en-US"/>
          </a:p>
        </p:txBody>
      </p:sp>
    </p:spTree>
    <p:extLst>
      <p:ext uri="{BB962C8B-B14F-4D97-AF65-F5344CB8AC3E}">
        <p14:creationId xmlns:p14="http://schemas.microsoft.com/office/powerpoint/2010/main" val="35850577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50</a:t>
            </a:fld>
            <a:endParaRPr lang="en-US"/>
          </a:p>
        </p:txBody>
      </p:sp>
    </p:spTree>
    <p:extLst>
      <p:ext uri="{BB962C8B-B14F-4D97-AF65-F5344CB8AC3E}">
        <p14:creationId xmlns:p14="http://schemas.microsoft.com/office/powerpoint/2010/main" val="14754968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a:t>
            </a:r>
          </a:p>
          <a:p>
            <a:r>
              <a:rPr lang="en-US" dirty="0"/>
              <a:t>Barriers</a:t>
            </a:r>
          </a:p>
          <a:p>
            <a:r>
              <a:rPr lang="en-US" dirty="0"/>
              <a:t>VDDHH and the Deaf Community</a:t>
            </a:r>
          </a:p>
          <a:p>
            <a:r>
              <a:rPr lang="en-US" dirty="0"/>
              <a:t>Law + Funding + Programs = Access</a:t>
            </a:r>
          </a:p>
          <a:p>
            <a:r>
              <a:rPr lang="en-US" dirty="0"/>
              <a:t>Washington Scenarios</a:t>
            </a:r>
          </a:p>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51</a:t>
            </a:fld>
            <a:endParaRPr lang="en-US"/>
          </a:p>
        </p:txBody>
      </p:sp>
    </p:spTree>
    <p:extLst>
      <p:ext uri="{BB962C8B-B14F-4D97-AF65-F5344CB8AC3E}">
        <p14:creationId xmlns:p14="http://schemas.microsoft.com/office/powerpoint/2010/main" val="35938861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a:t>
            </a:r>
          </a:p>
          <a:p>
            <a:r>
              <a:rPr lang="en-US" dirty="0"/>
              <a:t>Barriers</a:t>
            </a:r>
          </a:p>
          <a:p>
            <a:r>
              <a:rPr lang="en-US" dirty="0"/>
              <a:t>VDDHH and the Deaf Community</a:t>
            </a:r>
          </a:p>
          <a:p>
            <a:r>
              <a:rPr lang="en-US" dirty="0"/>
              <a:t>Law + Funding + Programs = Access</a:t>
            </a:r>
          </a:p>
          <a:p>
            <a:r>
              <a:rPr lang="en-US" dirty="0"/>
              <a:t>Washington Scenarios</a:t>
            </a:r>
          </a:p>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52</a:t>
            </a:fld>
            <a:endParaRPr lang="en-US"/>
          </a:p>
        </p:txBody>
      </p:sp>
    </p:spTree>
    <p:extLst>
      <p:ext uri="{BB962C8B-B14F-4D97-AF65-F5344CB8AC3E}">
        <p14:creationId xmlns:p14="http://schemas.microsoft.com/office/powerpoint/2010/main" val="13145517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a:t>
            </a:r>
          </a:p>
          <a:p>
            <a:r>
              <a:rPr lang="en-US" dirty="0"/>
              <a:t>Barriers</a:t>
            </a:r>
          </a:p>
          <a:p>
            <a:r>
              <a:rPr lang="en-US" dirty="0"/>
              <a:t>VDDHH and the Deaf Community</a:t>
            </a:r>
          </a:p>
          <a:p>
            <a:r>
              <a:rPr lang="en-US" dirty="0"/>
              <a:t>Law + Funding + Programs = Access</a:t>
            </a:r>
          </a:p>
          <a:p>
            <a:r>
              <a:rPr lang="en-US" dirty="0"/>
              <a:t>Washington Scenarios</a:t>
            </a:r>
          </a:p>
          <a:p>
            <a:endParaRPr lang="en-US" dirty="0"/>
          </a:p>
        </p:txBody>
      </p:sp>
      <p:sp>
        <p:nvSpPr>
          <p:cNvPr id="4" name="Slide Number Placeholder 3"/>
          <p:cNvSpPr>
            <a:spLocks noGrp="1"/>
          </p:cNvSpPr>
          <p:nvPr>
            <p:ph type="sldNum" sz="quarter" idx="10"/>
          </p:nvPr>
        </p:nvSpPr>
        <p:spPr/>
        <p:txBody>
          <a:bodyPr/>
          <a:lstStyle/>
          <a:p>
            <a:fld id="{20ADAC35-9C56-41A2-B498-B1F1B8DC571B}" type="slidenum">
              <a:rPr lang="en-US" smtClean="0"/>
              <a:t>54</a:t>
            </a:fld>
            <a:endParaRPr lang="en-US"/>
          </a:p>
        </p:txBody>
      </p:sp>
    </p:spTree>
    <p:extLst>
      <p:ext uri="{BB962C8B-B14F-4D97-AF65-F5344CB8AC3E}">
        <p14:creationId xmlns:p14="http://schemas.microsoft.com/office/powerpoint/2010/main" val="231891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5" name="Footer Placeholder 4"/>
          <p:cNvSpPr>
            <a:spLocks noGrp="1"/>
          </p:cNvSpPr>
          <p:nvPr>
            <p:ph type="ftr" sz="quarter" idx="11"/>
          </p:nvPr>
        </p:nvSpPr>
        <p:spPr>
          <a:xfrm>
            <a:off x="1378633" y="6215355"/>
            <a:ext cx="10136945" cy="365125"/>
          </a:xfrm>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Tree>
    <p:extLst>
      <p:ext uri="{BB962C8B-B14F-4D97-AF65-F5344CB8AC3E}">
        <p14:creationId xmlns:p14="http://schemas.microsoft.com/office/powerpoint/2010/main" val="1917357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021A7B-69A5-4A22-9B60-07D430B836AB}" type="datetime1">
              <a:rPr lang="en-US" smtClean="0"/>
              <a:t>7/16/2018</a:t>
            </a:fld>
            <a:endParaRPr lang="en-US"/>
          </a:p>
        </p:txBody>
      </p:sp>
      <p:sp>
        <p:nvSpPr>
          <p:cNvPr id="5" name="Footer Placeholder 4"/>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6" name="Slide Number Placeholder 5"/>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1048676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00C5538-D3C5-4F6E-9C8E-9B59BE2E3515}" type="datetime1">
              <a:rPr lang="en-US" smtClean="0"/>
              <a:t>7/16/2018</a:t>
            </a:fld>
            <a:endParaRPr lang="en-US"/>
          </a:p>
        </p:txBody>
      </p:sp>
      <p:sp>
        <p:nvSpPr>
          <p:cNvPr id="5" name="Footer Placeholder 4"/>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6" name="Slide Number Placeholder 5"/>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532176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BFBA964-DC89-41B9-90A1-7A98CF8AFDA8}" type="datetime1">
              <a:rPr lang="en-US" smtClean="0"/>
              <a:t>7/16/2018</a:t>
            </a:fld>
            <a:endParaRPr lang="en-US"/>
          </a:p>
        </p:txBody>
      </p:sp>
      <p:sp>
        <p:nvSpPr>
          <p:cNvPr id="6" name="Footer Placeholder 5"/>
          <p:cNvSpPr>
            <a:spLocks noGrp="1"/>
          </p:cNvSpPr>
          <p:nvPr>
            <p:ph type="ftr" sz="quarter" idx="11"/>
          </p:nvPr>
        </p:nvSpPr>
        <p:spPr/>
        <p:txBody>
          <a:bodyPr/>
          <a:lstStyle/>
          <a:p>
            <a:r>
              <a:rPr lang="en-US" smtClean="0"/>
              <a:t>The Virginia Department for the Deaf and Hard of Hearing (VDDHH) promotes accessible communication so that persons who are Deaf and hard of hearing may fully participate in programs, services and opportunities throughout the Commonwealth</a:t>
            </a:r>
            <a:endParaRPr lang="en-US"/>
          </a:p>
        </p:txBody>
      </p:sp>
      <p:sp>
        <p:nvSpPr>
          <p:cNvPr id="7" name="Slide Number Placeholder 6"/>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1250850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1F90133-04F7-498D-8230-C259C47D869D}" type="datetime1">
              <a:rPr lang="en-US" smtClean="0"/>
              <a:t>7/16/2018</a:t>
            </a:fld>
            <a:endParaRPr lang="en-US"/>
          </a:p>
        </p:txBody>
      </p:sp>
      <p:sp>
        <p:nvSpPr>
          <p:cNvPr id="8" name="Footer Placeholder 7"/>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9" name="Slide Number Placeholder 8"/>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2466718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CBEBAD1-4E13-4A8D-ACC2-6CEFD051B556}" type="datetime1">
              <a:rPr lang="en-US" smtClean="0"/>
              <a:t>7/16/2018</a:t>
            </a:fld>
            <a:endParaRPr lang="en-US"/>
          </a:p>
        </p:txBody>
      </p:sp>
      <p:sp>
        <p:nvSpPr>
          <p:cNvPr id="4" name="Footer Placeholder 3"/>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5" name="Slide Number Placeholder 4"/>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1520729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EF6D62-4415-41F9-AABA-2D423F9569D7}" type="datetime1">
              <a:rPr lang="en-US" smtClean="0"/>
              <a:t>7/16/2018</a:t>
            </a:fld>
            <a:endParaRPr lang="en-US"/>
          </a:p>
        </p:txBody>
      </p:sp>
      <p:sp>
        <p:nvSpPr>
          <p:cNvPr id="3" name="Footer Placeholder 2"/>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4" name="Slide Number Placeholder 3"/>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2132458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847FCC8-AB26-4F52-8905-95D8E4C39551}" type="datetime1">
              <a:rPr lang="en-US" smtClean="0"/>
              <a:t>7/16/2018</a:t>
            </a:fld>
            <a:endParaRPr lang="en-US"/>
          </a:p>
        </p:txBody>
      </p:sp>
      <p:sp>
        <p:nvSpPr>
          <p:cNvPr id="6" name="Footer Placeholder 5"/>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7" name="Slide Number Placeholder 6"/>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656067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148CB6F-982D-4F03-B3D6-BA88EEDE9C46}" type="datetime1">
              <a:rPr lang="en-US" smtClean="0"/>
              <a:t>7/16/2018</a:t>
            </a:fld>
            <a:endParaRPr lang="en-US"/>
          </a:p>
        </p:txBody>
      </p:sp>
      <p:sp>
        <p:nvSpPr>
          <p:cNvPr id="6" name="Footer Placeholder 5"/>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7" name="Slide Number Placeholder 6"/>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3350653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F46CB27-B5C5-4E2B-BEA8-84D72AEB51C4}" type="datetime1">
              <a:rPr lang="en-US" smtClean="0"/>
              <a:t>7/16/2018</a:t>
            </a:fld>
            <a:endParaRPr lang="en-US"/>
          </a:p>
        </p:txBody>
      </p:sp>
      <p:sp>
        <p:nvSpPr>
          <p:cNvPr id="5" name="Footer Placeholder 4"/>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6" name="Slide Number Placeholder 5"/>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4050873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8D6E55-BCF1-4535-BF8A-DFC4235A9ADD}" type="datetime1">
              <a:rPr lang="en-US" smtClean="0"/>
              <a:t>7/16/2018</a:t>
            </a:fld>
            <a:endParaRPr lang="en-US"/>
          </a:p>
        </p:txBody>
      </p:sp>
      <p:sp>
        <p:nvSpPr>
          <p:cNvPr id="5" name="Footer Placeholder 4"/>
          <p:cNvSpPr>
            <a:spLocks noGrp="1"/>
          </p:cNvSpPr>
          <p:nvPr>
            <p:ph type="ftr" sz="quarter" idx="11"/>
          </p:nvPr>
        </p:nvSpPr>
        <p:spPr/>
        <p:txBody>
          <a:body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6" name="Slide Number Placeholder 5"/>
          <p:cNvSpPr>
            <a:spLocks noGrp="1"/>
          </p:cNvSpPr>
          <p:nvPr>
            <p:ph type="sldNum" sz="quarter" idx="12"/>
          </p:nvPr>
        </p:nvSpPr>
        <p:spPr/>
        <p:txBody>
          <a:bodyPr/>
          <a:lstStyle/>
          <a:p>
            <a:fld id="{8BDAD725-330E-40EF-A550-F420289AFC06}" type="slidenum">
              <a:rPr lang="en-US" smtClean="0"/>
              <a:t>‹#›</a:t>
            </a:fld>
            <a:endParaRPr lang="en-US"/>
          </a:p>
        </p:txBody>
      </p:sp>
    </p:spTree>
    <p:extLst>
      <p:ext uri="{BB962C8B-B14F-4D97-AF65-F5344CB8AC3E}">
        <p14:creationId xmlns:p14="http://schemas.microsoft.com/office/powerpoint/2010/main" val="2270947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38370008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320488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4854550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5AEF744-B1FF-4A76-8B1A-E13415E336C4}"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40328220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5AEF744-B1FF-4A76-8B1A-E13415E336C4}" type="datetimeFigureOut">
              <a:rPr lang="en-US" smtClean="0"/>
              <a:t>7/16/2018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13621093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5AEF744-B1FF-4A76-8B1A-E13415E336C4}" type="datetimeFigureOut">
              <a:rPr lang="en-US" smtClean="0"/>
              <a:t>7/16/2018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8855156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AEF744-B1FF-4A76-8B1A-E13415E336C4}" type="datetimeFigureOut">
              <a:rPr lang="en-US" smtClean="0"/>
              <a:t>7/16/2018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25027095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5AEF744-B1FF-4A76-8B1A-E13415E336C4}"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15984693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5AEF744-B1FF-4A76-8B1A-E13415E336C4}"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11280571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31600063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16928233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5" name="Footer Placeholder 4"/>
          <p:cNvSpPr>
            <a:spLocks noGrp="1"/>
          </p:cNvSpPr>
          <p:nvPr>
            <p:ph type="ftr" sz="quarter" idx="11"/>
          </p:nvPr>
        </p:nvSpPr>
        <p:spPr>
          <a:xfrm>
            <a:off x="0" y="3200400"/>
            <a:ext cx="11785600" cy="320674"/>
          </a:xfrm>
          <a:prstGeom prst="rect">
            <a:avLst/>
          </a:prstGeom>
        </p:spPr>
        <p:txBody>
          <a:bodyPr/>
          <a:lstStyle>
            <a:lvl1pPr>
              <a:defRPr sz="1100"/>
            </a:lvl1pPr>
          </a:lstStyle>
          <a:p>
            <a:endParaRPr lang="en-US" dirty="0"/>
          </a:p>
        </p:txBody>
      </p:sp>
    </p:spTree>
    <p:extLst>
      <p:ext uri="{BB962C8B-B14F-4D97-AF65-F5344CB8AC3E}">
        <p14:creationId xmlns:p14="http://schemas.microsoft.com/office/powerpoint/2010/main" val="36160337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4"/>
          <p:cNvSpPr>
            <a:spLocks noGrp="1"/>
          </p:cNvSpPr>
          <p:nvPr>
            <p:ph type="ftr" sz="quarter" idx="11"/>
          </p:nvPr>
        </p:nvSpPr>
        <p:spPr>
          <a:xfrm>
            <a:off x="508000" y="6381750"/>
            <a:ext cx="11277600" cy="476250"/>
          </a:xfrm>
          <a:prstGeom prst="rect">
            <a:avLst/>
          </a:prstGeom>
        </p:spPr>
        <p:txBody>
          <a:bodyPr/>
          <a:lstStyle>
            <a:lvl1pPr>
              <a:defRPr sz="800"/>
            </a:lvl1pPr>
          </a:lstStyle>
          <a:p>
            <a:pPr>
              <a:spcBef>
                <a:spcPct val="50000"/>
              </a:spcBef>
              <a:defRPr/>
            </a:pPr>
            <a:endParaRPr lang="en-US" dirty="0">
              <a:latin typeface="Verdana" pitchFamily="34" charset="0"/>
              <a:cs typeface="Arial" charset="0"/>
            </a:endParaRPr>
          </a:p>
        </p:txBody>
      </p:sp>
    </p:spTree>
    <p:extLst>
      <p:ext uri="{BB962C8B-B14F-4D97-AF65-F5344CB8AC3E}">
        <p14:creationId xmlns:p14="http://schemas.microsoft.com/office/powerpoint/2010/main" val="27262012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544981034"/>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09600" y="6245225"/>
            <a:ext cx="2844800" cy="476250"/>
          </a:xfrm>
          <a:prstGeom prst="rect">
            <a:avLst/>
          </a:prstGeom>
        </p:spPr>
        <p:txBody>
          <a:bodyPr/>
          <a:lstStyle/>
          <a:p>
            <a:endParaRPr lang="en-US"/>
          </a:p>
        </p:txBody>
      </p:sp>
      <p:sp>
        <p:nvSpPr>
          <p:cNvPr id="4" name="Footer Placeholder 3"/>
          <p:cNvSpPr>
            <a:spLocks noGrp="1"/>
          </p:cNvSpPr>
          <p:nvPr>
            <p:ph type="ftr" sz="quarter" idx="11"/>
          </p:nvPr>
        </p:nvSpPr>
        <p:spPr>
          <a:xfrm>
            <a:off x="4165600" y="6245225"/>
            <a:ext cx="3860800" cy="476250"/>
          </a:xfrm>
          <a:prstGeom prst="rect">
            <a:avLst/>
          </a:prstGeom>
        </p:spPr>
        <p:txBody>
          <a:bodyPr/>
          <a:lstStyle/>
          <a:p>
            <a:endParaRPr lang="en-US"/>
          </a:p>
        </p:txBody>
      </p:sp>
      <p:sp>
        <p:nvSpPr>
          <p:cNvPr id="5" name="Slide Number Placeholder 4"/>
          <p:cNvSpPr>
            <a:spLocks noGrp="1"/>
          </p:cNvSpPr>
          <p:nvPr>
            <p:ph type="sldNum" sz="quarter" idx="12"/>
          </p:nvPr>
        </p:nvSpPr>
        <p:spPr>
          <a:xfrm>
            <a:off x="8737600" y="6245225"/>
            <a:ext cx="2844800" cy="476250"/>
          </a:xfrm>
          <a:prstGeom prst="rect">
            <a:avLst/>
          </a:prstGeom>
        </p:spPr>
        <p:txBody>
          <a:bodyPr/>
          <a:lstStyle/>
          <a:p>
            <a:fld id="{E19E623F-7070-4DFB-A5B6-0A010BCA61F1}" type="slidenum">
              <a:rPr lang="en-US" smtClean="0"/>
              <a:pPr/>
              <a:t>‹#›</a:t>
            </a:fld>
            <a:endParaRPr lang="en-US"/>
          </a:p>
        </p:txBody>
      </p:sp>
    </p:spTree>
    <p:extLst>
      <p:ext uri="{BB962C8B-B14F-4D97-AF65-F5344CB8AC3E}">
        <p14:creationId xmlns:p14="http://schemas.microsoft.com/office/powerpoint/2010/main" val="506724050"/>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a:lstStyle>
            <a:lvl1pPr>
              <a:defRPr/>
            </a:lvl1pPr>
          </a:lstStyle>
          <a:p>
            <a:fld id="{DA7859C4-D614-4FC3-B747-E67D92CEAFA8}" type="slidenum">
              <a:rPr lang="en-US"/>
              <a:pPr/>
              <a:t>‹#›</a:t>
            </a:fld>
            <a:endParaRPr lang="en-US"/>
          </a:p>
        </p:txBody>
      </p:sp>
    </p:spTree>
    <p:extLst>
      <p:ext uri="{BB962C8B-B14F-4D97-AF65-F5344CB8AC3E}">
        <p14:creationId xmlns:p14="http://schemas.microsoft.com/office/powerpoint/2010/main" val="1819658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a:prstGeom prst="rect">
            <a:avLst/>
          </a:prstGeom>
        </p:spPr>
        <p:txBody>
          <a:bodyPr/>
          <a:lstStyle>
            <a:lvl1pPr>
              <a:defRPr/>
            </a:lvl1pPr>
          </a:lstStyle>
          <a:p>
            <a:fld id="{37124181-F773-4690-A1FA-BA6D90D22FC0}" type="slidenum">
              <a:rPr lang="en-US"/>
              <a:pPr/>
              <a:t>‹#›</a:t>
            </a:fld>
            <a:endParaRPr lang="en-US"/>
          </a:p>
        </p:txBody>
      </p:sp>
    </p:spTree>
    <p:extLst>
      <p:ext uri="{BB962C8B-B14F-4D97-AF65-F5344CB8AC3E}">
        <p14:creationId xmlns:p14="http://schemas.microsoft.com/office/powerpoint/2010/main" val="12244045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8" name="Footer Placeholder 7"/>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9" name="Slide Number Placeholder 8"/>
          <p:cNvSpPr>
            <a:spLocks noGrp="1"/>
          </p:cNvSpPr>
          <p:nvPr>
            <p:ph type="sldNum" sz="quarter" idx="12"/>
          </p:nvPr>
        </p:nvSpPr>
        <p:spPr>
          <a:xfrm>
            <a:off x="8737600" y="6245225"/>
            <a:ext cx="2844800" cy="476250"/>
          </a:xfrm>
          <a:prstGeom prst="rect">
            <a:avLst/>
          </a:prstGeom>
        </p:spPr>
        <p:txBody>
          <a:bodyPr/>
          <a:lstStyle>
            <a:lvl1pPr>
              <a:defRPr/>
            </a:lvl1pPr>
          </a:lstStyle>
          <a:p>
            <a:fld id="{7042316C-E4C5-478E-A8EB-B3A47D726472}" type="slidenum">
              <a:rPr lang="en-US"/>
              <a:pPr/>
              <a:t>‹#›</a:t>
            </a:fld>
            <a:endParaRPr lang="en-US"/>
          </a:p>
        </p:txBody>
      </p:sp>
    </p:spTree>
    <p:extLst>
      <p:ext uri="{BB962C8B-B14F-4D97-AF65-F5344CB8AC3E}">
        <p14:creationId xmlns:p14="http://schemas.microsoft.com/office/powerpoint/2010/main" val="24291726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4" name="Footer Placeholder 3"/>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5" name="Slide Number Placeholder 4"/>
          <p:cNvSpPr>
            <a:spLocks noGrp="1"/>
          </p:cNvSpPr>
          <p:nvPr>
            <p:ph type="sldNum" sz="quarter" idx="12"/>
          </p:nvPr>
        </p:nvSpPr>
        <p:spPr>
          <a:xfrm>
            <a:off x="8737600" y="6245225"/>
            <a:ext cx="2844800" cy="476250"/>
          </a:xfrm>
          <a:prstGeom prst="rect">
            <a:avLst/>
          </a:prstGeom>
        </p:spPr>
        <p:txBody>
          <a:bodyPr/>
          <a:lstStyle>
            <a:lvl1pPr>
              <a:defRPr/>
            </a:lvl1pPr>
          </a:lstStyle>
          <a:p>
            <a:fld id="{1D744FFD-E505-4CFC-B7CE-7B2B7CC750F6}" type="slidenum">
              <a:rPr lang="en-US"/>
              <a:pPr/>
              <a:t>‹#›</a:t>
            </a:fld>
            <a:endParaRPr lang="en-US"/>
          </a:p>
        </p:txBody>
      </p:sp>
    </p:spTree>
    <p:extLst>
      <p:ext uri="{BB962C8B-B14F-4D97-AF65-F5344CB8AC3E}">
        <p14:creationId xmlns:p14="http://schemas.microsoft.com/office/powerpoint/2010/main" val="3675609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69683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a:prstGeom prst="rect">
            <a:avLst/>
          </a:prstGeom>
        </p:spPr>
        <p:txBody>
          <a:bodyPr/>
          <a:lstStyle>
            <a:lvl1pPr>
              <a:defRPr/>
            </a:lvl1pPr>
          </a:lstStyle>
          <a:p>
            <a:fld id="{27A6BC75-9C77-4159-BAD9-441F8A612E1E}" type="slidenum">
              <a:rPr lang="en-US"/>
              <a:pPr/>
              <a:t>‹#›</a:t>
            </a:fld>
            <a:endParaRPr lang="en-US"/>
          </a:p>
        </p:txBody>
      </p:sp>
    </p:spTree>
    <p:extLst>
      <p:ext uri="{BB962C8B-B14F-4D97-AF65-F5344CB8AC3E}">
        <p14:creationId xmlns:p14="http://schemas.microsoft.com/office/powerpoint/2010/main" val="22996543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a:prstGeom prst="rect">
            <a:avLst/>
          </a:prstGeom>
        </p:spPr>
        <p:txBody>
          <a:bodyPr/>
          <a:lstStyle>
            <a:lvl1pPr>
              <a:defRPr/>
            </a:lvl1pPr>
          </a:lstStyle>
          <a:p>
            <a:fld id="{F5BD877E-E01F-4B70-9547-EA671BDF07E8}" type="slidenum">
              <a:rPr lang="en-US"/>
              <a:pPr/>
              <a:t>‹#›</a:t>
            </a:fld>
            <a:endParaRPr lang="en-US"/>
          </a:p>
        </p:txBody>
      </p:sp>
    </p:spTree>
    <p:extLst>
      <p:ext uri="{BB962C8B-B14F-4D97-AF65-F5344CB8AC3E}">
        <p14:creationId xmlns:p14="http://schemas.microsoft.com/office/powerpoint/2010/main" val="250388426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a:lstStyle>
            <a:lvl1pPr>
              <a:defRPr/>
            </a:lvl1pPr>
          </a:lstStyle>
          <a:p>
            <a:fld id="{BF4546F8-3E1D-4F99-B2D2-4D7182D5007C}" type="slidenum">
              <a:rPr lang="en-US"/>
              <a:pPr/>
              <a:t>‹#›</a:t>
            </a:fld>
            <a:endParaRPr lang="en-US"/>
          </a:p>
        </p:txBody>
      </p:sp>
    </p:spTree>
    <p:extLst>
      <p:ext uri="{BB962C8B-B14F-4D97-AF65-F5344CB8AC3E}">
        <p14:creationId xmlns:p14="http://schemas.microsoft.com/office/powerpoint/2010/main" val="30561257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a:lstStyle>
            <a:lvl1pPr>
              <a:defRPr/>
            </a:lvl1pPr>
          </a:lstStyle>
          <a:p>
            <a:fld id="{CA09EFF2-C829-4EE3-A304-AB56C6A75BFE}" type="slidenum">
              <a:rPr lang="en-US"/>
              <a:pPr/>
              <a:t>‹#›</a:t>
            </a:fld>
            <a:endParaRPr lang="en-US"/>
          </a:p>
        </p:txBody>
      </p:sp>
    </p:spTree>
    <p:extLst>
      <p:ext uri="{BB962C8B-B14F-4D97-AF65-F5344CB8AC3E}">
        <p14:creationId xmlns:p14="http://schemas.microsoft.com/office/powerpoint/2010/main" val="24072809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a:xfrm>
            <a:off x="609600" y="6400800"/>
            <a:ext cx="11074400" cy="320675"/>
          </a:xfrm>
          <a:prstGeom prst="rect">
            <a:avLst/>
          </a:prstGeom>
        </p:spPr>
        <p:txBody>
          <a:bodyPr/>
          <a:lstStyle/>
          <a:p>
            <a:pPr>
              <a:spcBef>
                <a:spcPct val="50000"/>
              </a:spcBef>
              <a:defRPr/>
            </a:pPr>
            <a:endParaRPr lang="en-US" dirty="0">
              <a:latin typeface="Verdana" pitchFamily="34" charset="0"/>
              <a:cs typeface="Arial" charset="0"/>
            </a:endParaRPr>
          </a:p>
        </p:txBody>
      </p:sp>
    </p:spTree>
    <p:extLst>
      <p:ext uri="{BB962C8B-B14F-4D97-AF65-F5344CB8AC3E}">
        <p14:creationId xmlns:p14="http://schemas.microsoft.com/office/powerpoint/2010/main" val="215553506"/>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8A098E1-7760-486F-A1A1-B1D59A7946A7}"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14669728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8A098E1-7760-486F-A1A1-B1D59A7946A7}"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31978458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8A098E1-7760-486F-A1A1-B1D59A7946A7}"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11535960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8A098E1-7760-486F-A1A1-B1D59A7946A7}"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6005218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8A098E1-7760-486F-A1A1-B1D59A7946A7}" type="datetimeFigureOut">
              <a:rPr lang="en-US" smtClean="0"/>
              <a:t>7/16/2018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31721428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8A098E1-7760-486F-A1A1-B1D59A7946A7}" type="datetimeFigureOut">
              <a:rPr lang="en-US" smtClean="0"/>
              <a:t>7/16/2018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39179640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A098E1-7760-486F-A1A1-B1D59A7946A7}" type="datetimeFigureOut">
              <a:rPr lang="en-US" smtClean="0"/>
              <a:t>7/16/2018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37895092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A098E1-7760-486F-A1A1-B1D59A7946A7}"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1406174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A098E1-7760-486F-A1A1-B1D59A7946A7}"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181655819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8A098E1-7760-486F-A1A1-B1D59A7946A7}"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3145009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8A098E1-7760-486F-A1A1-B1D59A7946A7}"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0B1363-501F-4261-80FF-483ABBD65E6F}" type="slidenum">
              <a:rPr lang="en-US" smtClean="0"/>
              <a:t>‹#›</a:t>
            </a:fld>
            <a:endParaRPr lang="en-US"/>
          </a:p>
        </p:txBody>
      </p:sp>
    </p:spTree>
    <p:extLst>
      <p:ext uri="{BB962C8B-B14F-4D97-AF65-F5344CB8AC3E}">
        <p14:creationId xmlns:p14="http://schemas.microsoft.com/office/powerpoint/2010/main" val="4971521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48470105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326229062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30553865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410827542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93250796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14791286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34485762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222179269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6706657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269560333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5AEF744-B1FF-4A76-8B1A-E13415E336C4}" type="datetimeFigureOut">
              <a:rPr lang="en-US" smtClean="0"/>
              <a:t>7/16/2018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CAF79C-E993-4821-B1FF-F0E47C25AAC6}" type="slidenum">
              <a:rPr lang="en-US" smtClean="0"/>
              <a:t>‹#›</a:t>
            </a:fld>
            <a:endParaRPr lang="en-US"/>
          </a:p>
        </p:txBody>
      </p:sp>
    </p:spTree>
    <p:extLst>
      <p:ext uri="{BB962C8B-B14F-4D97-AF65-F5344CB8AC3E}">
        <p14:creationId xmlns:p14="http://schemas.microsoft.com/office/powerpoint/2010/main" val="363840380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5" name="Footer Placeholder 4"/>
          <p:cNvSpPr>
            <a:spLocks noGrp="1"/>
          </p:cNvSpPr>
          <p:nvPr>
            <p:ph type="ftr" sz="quarter" idx="11"/>
          </p:nvPr>
        </p:nvSpPr>
        <p:spPr>
          <a:xfrm>
            <a:off x="0" y="3200400"/>
            <a:ext cx="11785600" cy="320674"/>
          </a:xfrm>
          <a:prstGeom prst="rect">
            <a:avLst/>
          </a:prstGeom>
        </p:spPr>
        <p:txBody>
          <a:bodyPr/>
          <a:lstStyle>
            <a:lvl1pPr>
              <a:defRPr sz="1100"/>
            </a:lvl1pPr>
          </a:lstStyle>
          <a:p>
            <a:endParaRPr lang="en-US" dirty="0"/>
          </a:p>
        </p:txBody>
      </p:sp>
    </p:spTree>
    <p:extLst>
      <p:ext uri="{BB962C8B-B14F-4D97-AF65-F5344CB8AC3E}">
        <p14:creationId xmlns:p14="http://schemas.microsoft.com/office/powerpoint/2010/main" val="236761920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4"/>
          <p:cNvSpPr>
            <a:spLocks noGrp="1"/>
          </p:cNvSpPr>
          <p:nvPr>
            <p:ph type="ftr" sz="quarter" idx="11"/>
          </p:nvPr>
        </p:nvSpPr>
        <p:spPr>
          <a:xfrm>
            <a:off x="508000" y="6381750"/>
            <a:ext cx="11277600" cy="476250"/>
          </a:xfrm>
          <a:prstGeom prst="rect">
            <a:avLst/>
          </a:prstGeom>
        </p:spPr>
        <p:txBody>
          <a:bodyPr/>
          <a:lstStyle>
            <a:lvl1pPr>
              <a:defRPr sz="800"/>
            </a:lvl1pPr>
          </a:lstStyle>
          <a:p>
            <a:pPr>
              <a:spcBef>
                <a:spcPct val="50000"/>
              </a:spcBef>
              <a:defRPr/>
            </a:pPr>
            <a:endParaRPr lang="en-US" dirty="0">
              <a:latin typeface="Verdana" pitchFamily="34" charset="0"/>
              <a:cs typeface="Arial" charset="0"/>
            </a:endParaRPr>
          </a:p>
        </p:txBody>
      </p:sp>
    </p:spTree>
    <p:extLst>
      <p:ext uri="{BB962C8B-B14F-4D97-AF65-F5344CB8AC3E}">
        <p14:creationId xmlns:p14="http://schemas.microsoft.com/office/powerpoint/2010/main" val="415904369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09600" y="6245225"/>
            <a:ext cx="2844800" cy="476250"/>
          </a:xfrm>
          <a:prstGeom prst="rect">
            <a:avLst/>
          </a:prstGeom>
        </p:spPr>
        <p:txBody>
          <a:bodyPr/>
          <a:lstStyle/>
          <a:p>
            <a:endParaRPr lang="en-US"/>
          </a:p>
        </p:txBody>
      </p:sp>
      <p:sp>
        <p:nvSpPr>
          <p:cNvPr id="4" name="Footer Placeholder 3"/>
          <p:cNvSpPr>
            <a:spLocks noGrp="1"/>
          </p:cNvSpPr>
          <p:nvPr>
            <p:ph type="ftr" sz="quarter" idx="11"/>
          </p:nvPr>
        </p:nvSpPr>
        <p:spPr>
          <a:xfrm>
            <a:off x="4165600" y="6245225"/>
            <a:ext cx="3860800" cy="476250"/>
          </a:xfrm>
          <a:prstGeom prst="rect">
            <a:avLst/>
          </a:prstGeom>
        </p:spPr>
        <p:txBody>
          <a:bodyPr/>
          <a:lstStyle/>
          <a:p>
            <a:endParaRPr lang="en-US"/>
          </a:p>
        </p:txBody>
      </p:sp>
      <p:sp>
        <p:nvSpPr>
          <p:cNvPr id="5" name="Slide Number Placeholder 4"/>
          <p:cNvSpPr>
            <a:spLocks noGrp="1"/>
          </p:cNvSpPr>
          <p:nvPr>
            <p:ph type="sldNum" sz="quarter" idx="12"/>
          </p:nvPr>
        </p:nvSpPr>
        <p:spPr>
          <a:xfrm>
            <a:off x="8737600" y="6245225"/>
            <a:ext cx="2844800" cy="476250"/>
          </a:xfrm>
          <a:prstGeom prst="rect">
            <a:avLst/>
          </a:prstGeom>
        </p:spPr>
        <p:txBody>
          <a:bodyPr/>
          <a:lstStyle/>
          <a:p>
            <a:fld id="{E19E623F-7070-4DFB-A5B6-0A010BCA61F1}" type="slidenum">
              <a:rPr lang="en-US" smtClean="0"/>
              <a:pPr/>
              <a:t>‹#›</a:t>
            </a:fld>
            <a:endParaRPr lang="en-US"/>
          </a:p>
        </p:txBody>
      </p:sp>
    </p:spTree>
    <p:extLst>
      <p:ext uri="{BB962C8B-B14F-4D97-AF65-F5344CB8AC3E}">
        <p14:creationId xmlns:p14="http://schemas.microsoft.com/office/powerpoint/2010/main" val="472725863"/>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09600" y="6245225"/>
            <a:ext cx="2844800" cy="476250"/>
          </a:xfrm>
          <a:prstGeom prst="rect">
            <a:avLst/>
          </a:prstGeom>
        </p:spPr>
        <p:txBody>
          <a:bodyPr/>
          <a:lstStyle/>
          <a:p>
            <a:endParaRPr lang="en-US"/>
          </a:p>
        </p:txBody>
      </p:sp>
      <p:sp>
        <p:nvSpPr>
          <p:cNvPr id="4" name="Footer Placeholder 3"/>
          <p:cNvSpPr>
            <a:spLocks noGrp="1"/>
          </p:cNvSpPr>
          <p:nvPr>
            <p:ph type="ftr" sz="quarter" idx="11"/>
          </p:nvPr>
        </p:nvSpPr>
        <p:spPr>
          <a:xfrm>
            <a:off x="4165600" y="6245225"/>
            <a:ext cx="3860800" cy="476250"/>
          </a:xfrm>
          <a:prstGeom prst="rect">
            <a:avLst/>
          </a:prstGeom>
        </p:spPr>
        <p:txBody>
          <a:bodyPr/>
          <a:lstStyle/>
          <a:p>
            <a:endParaRPr lang="en-US"/>
          </a:p>
        </p:txBody>
      </p:sp>
      <p:sp>
        <p:nvSpPr>
          <p:cNvPr id="5" name="Slide Number Placeholder 4"/>
          <p:cNvSpPr>
            <a:spLocks noGrp="1"/>
          </p:cNvSpPr>
          <p:nvPr>
            <p:ph type="sldNum" sz="quarter" idx="12"/>
          </p:nvPr>
        </p:nvSpPr>
        <p:spPr>
          <a:xfrm>
            <a:off x="8737600" y="6245225"/>
            <a:ext cx="2844800" cy="476250"/>
          </a:xfrm>
          <a:prstGeom prst="rect">
            <a:avLst/>
          </a:prstGeom>
        </p:spPr>
        <p:txBody>
          <a:bodyPr/>
          <a:lstStyle/>
          <a:p>
            <a:fld id="{E19E623F-7070-4DFB-A5B6-0A010BCA61F1}" type="slidenum">
              <a:rPr lang="en-US" smtClean="0"/>
              <a:pPr/>
              <a:t>‹#›</a:t>
            </a:fld>
            <a:endParaRPr lang="en-US"/>
          </a:p>
        </p:txBody>
      </p:sp>
    </p:spTree>
    <p:extLst>
      <p:ext uri="{BB962C8B-B14F-4D97-AF65-F5344CB8AC3E}">
        <p14:creationId xmlns:p14="http://schemas.microsoft.com/office/powerpoint/2010/main" val="3545673221"/>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Edit Master text styles</a:t>
            </a:r>
          </a:p>
        </p:txBody>
      </p:sp>
      <p:sp>
        <p:nvSpPr>
          <p:cNvPr id="4" name="Date Placeholder 3"/>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a:lstStyle>
            <a:lvl1pPr>
              <a:defRPr/>
            </a:lvl1pPr>
          </a:lstStyle>
          <a:p>
            <a:fld id="{DA7859C4-D614-4FC3-B747-E67D92CEAFA8}" type="slidenum">
              <a:rPr lang="en-US"/>
              <a:pPr/>
              <a:t>‹#›</a:t>
            </a:fld>
            <a:endParaRPr lang="en-US"/>
          </a:p>
        </p:txBody>
      </p:sp>
    </p:spTree>
    <p:extLst>
      <p:ext uri="{BB962C8B-B14F-4D97-AF65-F5344CB8AC3E}">
        <p14:creationId xmlns:p14="http://schemas.microsoft.com/office/powerpoint/2010/main" val="265551106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a:prstGeom prst="rect">
            <a:avLst/>
          </a:prstGeom>
        </p:spPr>
        <p:txBody>
          <a:bodyPr/>
          <a:lstStyle>
            <a:lvl1pPr>
              <a:defRPr/>
            </a:lvl1pPr>
          </a:lstStyle>
          <a:p>
            <a:fld id="{37124181-F773-4690-A1FA-BA6D90D22FC0}" type="slidenum">
              <a:rPr lang="en-US"/>
              <a:pPr/>
              <a:t>‹#›</a:t>
            </a:fld>
            <a:endParaRPr lang="en-US"/>
          </a:p>
        </p:txBody>
      </p:sp>
    </p:spTree>
    <p:extLst>
      <p:ext uri="{BB962C8B-B14F-4D97-AF65-F5344CB8AC3E}">
        <p14:creationId xmlns:p14="http://schemas.microsoft.com/office/powerpoint/2010/main" val="22948496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8" name="Footer Placeholder 7"/>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9" name="Slide Number Placeholder 8"/>
          <p:cNvSpPr>
            <a:spLocks noGrp="1"/>
          </p:cNvSpPr>
          <p:nvPr>
            <p:ph type="sldNum" sz="quarter" idx="12"/>
          </p:nvPr>
        </p:nvSpPr>
        <p:spPr>
          <a:xfrm>
            <a:off x="8737600" y="6245225"/>
            <a:ext cx="2844800" cy="476250"/>
          </a:xfrm>
          <a:prstGeom prst="rect">
            <a:avLst/>
          </a:prstGeom>
        </p:spPr>
        <p:txBody>
          <a:bodyPr/>
          <a:lstStyle>
            <a:lvl1pPr>
              <a:defRPr/>
            </a:lvl1pPr>
          </a:lstStyle>
          <a:p>
            <a:fld id="{7042316C-E4C5-478E-A8EB-B3A47D726472}" type="slidenum">
              <a:rPr lang="en-US"/>
              <a:pPr/>
              <a:t>‹#›</a:t>
            </a:fld>
            <a:endParaRPr lang="en-US"/>
          </a:p>
        </p:txBody>
      </p:sp>
    </p:spTree>
    <p:extLst>
      <p:ext uri="{BB962C8B-B14F-4D97-AF65-F5344CB8AC3E}">
        <p14:creationId xmlns:p14="http://schemas.microsoft.com/office/powerpoint/2010/main" val="27734043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4" name="Footer Placeholder 3"/>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5" name="Slide Number Placeholder 4"/>
          <p:cNvSpPr>
            <a:spLocks noGrp="1"/>
          </p:cNvSpPr>
          <p:nvPr>
            <p:ph type="sldNum" sz="quarter" idx="12"/>
          </p:nvPr>
        </p:nvSpPr>
        <p:spPr>
          <a:xfrm>
            <a:off x="8737600" y="6245225"/>
            <a:ext cx="2844800" cy="476250"/>
          </a:xfrm>
          <a:prstGeom prst="rect">
            <a:avLst/>
          </a:prstGeom>
        </p:spPr>
        <p:txBody>
          <a:bodyPr/>
          <a:lstStyle>
            <a:lvl1pPr>
              <a:defRPr/>
            </a:lvl1pPr>
          </a:lstStyle>
          <a:p>
            <a:fld id="{1D744FFD-E505-4CFC-B7CE-7B2B7CC750F6}" type="slidenum">
              <a:rPr lang="en-US"/>
              <a:pPr/>
              <a:t>‹#›</a:t>
            </a:fld>
            <a:endParaRPr lang="en-US"/>
          </a:p>
        </p:txBody>
      </p:sp>
    </p:spTree>
    <p:extLst>
      <p:ext uri="{BB962C8B-B14F-4D97-AF65-F5344CB8AC3E}">
        <p14:creationId xmlns:p14="http://schemas.microsoft.com/office/powerpoint/2010/main" val="15265458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3" name="Footer Placeholder 2"/>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4" name="Slide Number Placeholder 3"/>
          <p:cNvSpPr>
            <a:spLocks noGrp="1"/>
          </p:cNvSpPr>
          <p:nvPr>
            <p:ph type="sldNum" sz="quarter" idx="12"/>
          </p:nvPr>
        </p:nvSpPr>
        <p:spPr>
          <a:xfrm>
            <a:off x="8737600" y="6245225"/>
            <a:ext cx="2844800" cy="476250"/>
          </a:xfrm>
          <a:prstGeom prst="rect">
            <a:avLst/>
          </a:prstGeom>
        </p:spPr>
        <p:txBody>
          <a:bodyPr/>
          <a:lstStyle>
            <a:lvl1pPr>
              <a:defRPr/>
            </a:lvl1pPr>
          </a:lstStyle>
          <a:p>
            <a:fld id="{4F4F7484-2068-41E2-A434-7F327A567348}" type="slidenum">
              <a:rPr lang="en-US"/>
              <a:pPr/>
              <a:t>‹#›</a:t>
            </a:fld>
            <a:endParaRPr lang="en-US"/>
          </a:p>
        </p:txBody>
      </p:sp>
    </p:spTree>
    <p:extLst>
      <p:ext uri="{BB962C8B-B14F-4D97-AF65-F5344CB8AC3E}">
        <p14:creationId xmlns:p14="http://schemas.microsoft.com/office/powerpoint/2010/main" val="150539060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a:prstGeom prst="rect">
            <a:avLst/>
          </a:prstGeom>
        </p:spPr>
        <p:txBody>
          <a:bodyPr/>
          <a:lstStyle>
            <a:lvl1pPr>
              <a:defRPr/>
            </a:lvl1pPr>
          </a:lstStyle>
          <a:p>
            <a:fld id="{27A6BC75-9C77-4159-BAD9-441F8A612E1E}" type="slidenum">
              <a:rPr lang="en-US"/>
              <a:pPr/>
              <a:t>‹#›</a:t>
            </a:fld>
            <a:endParaRPr lang="en-US"/>
          </a:p>
        </p:txBody>
      </p:sp>
    </p:spTree>
    <p:extLst>
      <p:ext uri="{BB962C8B-B14F-4D97-AF65-F5344CB8AC3E}">
        <p14:creationId xmlns:p14="http://schemas.microsoft.com/office/powerpoint/2010/main" val="18573103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a:prstGeom prst="rect">
            <a:avLst/>
          </a:prstGeom>
        </p:spPr>
        <p:txBody>
          <a:bodyPr/>
          <a:lstStyle>
            <a:lvl1pPr>
              <a:defRPr/>
            </a:lvl1pPr>
          </a:lstStyle>
          <a:p>
            <a:fld id="{F5BD877E-E01F-4B70-9547-EA671BDF07E8}" type="slidenum">
              <a:rPr lang="en-US"/>
              <a:pPr/>
              <a:t>‹#›</a:t>
            </a:fld>
            <a:endParaRPr lang="en-US"/>
          </a:p>
        </p:txBody>
      </p:sp>
    </p:spTree>
    <p:extLst>
      <p:ext uri="{BB962C8B-B14F-4D97-AF65-F5344CB8AC3E}">
        <p14:creationId xmlns:p14="http://schemas.microsoft.com/office/powerpoint/2010/main" val="411011053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a:lstStyle>
            <a:lvl1pPr>
              <a:defRPr/>
            </a:lvl1pPr>
          </a:lstStyle>
          <a:p>
            <a:fld id="{BF4546F8-3E1D-4F99-B2D2-4D7182D5007C}" type="slidenum">
              <a:rPr lang="en-US"/>
              <a:pPr/>
              <a:t>‹#›</a:t>
            </a:fld>
            <a:endParaRPr lang="en-US"/>
          </a:p>
        </p:txBody>
      </p:sp>
    </p:spTree>
    <p:extLst>
      <p:ext uri="{BB962C8B-B14F-4D97-AF65-F5344CB8AC3E}">
        <p14:creationId xmlns:p14="http://schemas.microsoft.com/office/powerpoint/2010/main" val="287822291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a:lstStyle>
            <a:lvl1pPr>
              <a:defRPr/>
            </a:lvl1pPr>
          </a:lstStyle>
          <a:p>
            <a:fld id="{CA09EFF2-C829-4EE3-A304-AB56C6A75BFE}" type="slidenum">
              <a:rPr lang="en-US"/>
              <a:pPr/>
              <a:t>‹#›</a:t>
            </a:fld>
            <a:endParaRPr lang="en-US"/>
          </a:p>
        </p:txBody>
      </p:sp>
    </p:spTree>
    <p:extLst>
      <p:ext uri="{BB962C8B-B14F-4D97-AF65-F5344CB8AC3E}">
        <p14:creationId xmlns:p14="http://schemas.microsoft.com/office/powerpoint/2010/main" val="162364855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a:xfrm>
            <a:off x="609600" y="6400800"/>
            <a:ext cx="11074400" cy="320675"/>
          </a:xfrm>
          <a:prstGeom prst="rect">
            <a:avLst/>
          </a:prstGeom>
        </p:spPr>
        <p:txBody>
          <a:bodyPr/>
          <a:lstStyle/>
          <a:p>
            <a:pPr>
              <a:spcBef>
                <a:spcPct val="50000"/>
              </a:spcBef>
              <a:defRPr/>
            </a:pPr>
            <a:endParaRPr lang="en-US" dirty="0">
              <a:latin typeface="Verdana" pitchFamily="34" charset="0"/>
              <a:cs typeface="Arial" charset="0"/>
            </a:endParaRPr>
          </a:p>
        </p:txBody>
      </p:sp>
    </p:spTree>
    <p:extLst>
      <p:ext uri="{BB962C8B-B14F-4D97-AF65-F5344CB8AC3E}">
        <p14:creationId xmlns:p14="http://schemas.microsoft.com/office/powerpoint/2010/main" val="2005227066"/>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6" Type="http://schemas.openxmlformats.org/officeDocument/2006/relationships/image" Target="../media/image2.jpe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theme" Target="../theme/theme3.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image" Target="../media/image3.jpeg"/><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5.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slideLayout" Target="../slideLayouts/slideLayout71.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2" Type="http://schemas.openxmlformats.org/officeDocument/2006/relationships/slideLayout" Target="../slideLayouts/slideLayout60.xml"/><Relationship Id="rId16" Type="http://schemas.openxmlformats.org/officeDocument/2006/relationships/image" Target="../media/image4.png"/><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theme" Target="../theme/theme6.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BE040D-0D33-43A9-8134-87F9EDA64083}" type="datetime1">
              <a:rPr lang="en-US" smtClean="0"/>
              <a:t>7/16/2018</a:t>
            </a:fld>
            <a:endParaRPr lang="en-US"/>
          </a:p>
        </p:txBody>
      </p:sp>
      <p:sp>
        <p:nvSpPr>
          <p:cNvPr id="5" name="Footer Placeholder 4"/>
          <p:cNvSpPr>
            <a:spLocks noGrp="1"/>
          </p:cNvSpPr>
          <p:nvPr>
            <p:ph type="ftr" sz="quarter" idx="3"/>
          </p:nvPr>
        </p:nvSpPr>
        <p:spPr>
          <a:xfrm>
            <a:off x="1364567" y="6218175"/>
            <a:ext cx="974891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DAD725-330E-40EF-A550-F420289AFC06}" type="slidenum">
              <a:rPr lang="en-US" smtClean="0"/>
              <a:t>‹#›</a:t>
            </a:fld>
            <a:endParaRPr lang="en-US"/>
          </a:p>
        </p:txBody>
      </p:sp>
      <p:pic>
        <p:nvPicPr>
          <p:cNvPr id="7" name="Picture 5"/>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579025" y="6218175"/>
            <a:ext cx="352938" cy="35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268375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EF744-B1FF-4A76-8B1A-E13415E336C4}" type="datetimeFigureOut">
              <a:rPr lang="en-US" smtClean="0"/>
              <a:t>7/16/2018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CAF79C-E993-4821-B1FF-F0E47C25AAC6}" type="slidenum">
              <a:rPr lang="en-US" smtClean="0"/>
              <a:t>‹#›</a:t>
            </a:fld>
            <a:endParaRPr lang="en-US"/>
          </a:p>
        </p:txBody>
      </p:sp>
    </p:spTree>
    <p:extLst>
      <p:ext uri="{BB962C8B-B14F-4D97-AF65-F5344CB8AC3E}">
        <p14:creationId xmlns:p14="http://schemas.microsoft.com/office/powerpoint/2010/main" val="3655262891"/>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2" name="Rectangle 5"/>
          <p:cNvSpPr txBox="1">
            <a:spLocks noChangeArrowheads="1"/>
          </p:cNvSpPr>
          <p:nvPr userDrawn="1"/>
        </p:nvSpPr>
        <p:spPr bwMode="auto">
          <a:xfrm>
            <a:off x="1066800" y="6193910"/>
            <a:ext cx="10058400" cy="50125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0" marR="0" indent="0" algn="ctr" defTabSz="914400" rtl="0" eaLnBrk="1" fontAlgn="auto" latinLnBrk="0" hangingPunct="1">
              <a:lnSpc>
                <a:spcPct val="100000"/>
              </a:lnSpc>
              <a:spcBef>
                <a:spcPct val="50000"/>
              </a:spcBef>
              <a:spcAft>
                <a:spcPts val="0"/>
              </a:spcAft>
              <a:buClrTx/>
              <a:buSzTx/>
              <a:buFontTx/>
              <a:buNone/>
              <a:tabLst/>
              <a:defRPr sz="700" b="1" baseline="0">
                <a:solidFill>
                  <a:schemeClr val="tx1"/>
                </a:solidFill>
              </a:defRPr>
            </a:lvl1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Arial" panose="020B0604020202020204" pitchFamily="34" charset="0"/>
              </a:rPr>
              <a:t>	The Virginia Department for the Deaf and Hard of Hearing promotes accessible communication so that persons who are deaf or hard of hearing may fully participate in programs, services, and opportunities throughout the Commonwealth.</a:t>
            </a: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pic>
        <p:nvPicPr>
          <p:cNvPr id="6" name="Picture 5"/>
          <p:cNvPicPr>
            <a:picLocks noChangeAspect="1"/>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1322362" y="6226671"/>
            <a:ext cx="435733" cy="435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9059158"/>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ransition>
    <p:fade/>
  </p:transition>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A098E1-7760-486F-A1A1-B1D59A7946A7}" type="datetimeFigureOut">
              <a:rPr lang="en-US" smtClean="0"/>
              <a:t>7/16/2018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0B1363-501F-4261-80FF-483ABBD65E6F}" type="slidenum">
              <a:rPr lang="en-US" smtClean="0"/>
              <a:t>‹#›</a:t>
            </a:fld>
            <a:endParaRPr lang="en-US"/>
          </a:p>
        </p:txBody>
      </p:sp>
    </p:spTree>
    <p:extLst>
      <p:ext uri="{BB962C8B-B14F-4D97-AF65-F5344CB8AC3E}">
        <p14:creationId xmlns:p14="http://schemas.microsoft.com/office/powerpoint/2010/main" val="308163055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0000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5" name="Footer Placeholder 4"/>
          <p:cNvSpPr>
            <a:spLocks noGrp="1"/>
          </p:cNvSpPr>
          <p:nvPr>
            <p:ph type="ftr" sz="quarter" idx="3"/>
          </p:nvPr>
        </p:nvSpPr>
        <p:spPr>
          <a:xfrm>
            <a:off x="304800" y="6000750"/>
            <a:ext cx="11049000" cy="7207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                            The Virginia Department for the Deaf and Hard of Hearing (VDDHH) promotes accessible communication so that persons who are Deaf and hard of hearing may fully participate in programs, services and opportunities throughout the Commonwealth</a:t>
            </a:r>
            <a:endParaRPr lang="en-US" dirty="0"/>
          </a:p>
        </p:txBody>
      </p:sp>
      <p:pic>
        <p:nvPicPr>
          <p:cNvPr id="7" name="Picture 5" title="VDDHH Square Logo"/>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81585" y="6065988"/>
            <a:ext cx="699516" cy="57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825597"/>
      </p:ext>
    </p:extLst>
  </p:cSld>
  <p:clrMap bg1="dk1" tx1="lt1" bg2="dk2"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0000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pic>
        <p:nvPicPr>
          <p:cNvPr id="8" name="Picture 7" descr="whitepaper logo1"/>
          <p:cNvPicPr>
            <a:picLocks noChangeAspect="1" noChangeArrowheads="1"/>
          </p:cNvPicPr>
          <p:nvPr/>
        </p:nvPicPr>
        <p:blipFill>
          <a:blip r:embed="rId16" cstate="print"/>
          <a:srcRect/>
          <a:stretch>
            <a:fillRect/>
          </a:stretch>
        </p:blipFill>
        <p:spPr bwMode="auto">
          <a:xfrm>
            <a:off x="1" y="6473826"/>
            <a:ext cx="512233" cy="384175"/>
          </a:xfrm>
          <a:prstGeom prst="rect">
            <a:avLst/>
          </a:prstGeom>
          <a:noFill/>
          <a:ln w="9525">
            <a:noFill/>
            <a:miter lim="800000"/>
            <a:headEnd/>
            <a:tailEnd/>
          </a:ln>
        </p:spPr>
      </p:pic>
      <p:sp>
        <p:nvSpPr>
          <p:cNvPr id="12" name="Rectangle 5"/>
          <p:cNvSpPr txBox="1">
            <a:spLocks noChangeArrowheads="1"/>
          </p:cNvSpPr>
          <p:nvPr/>
        </p:nvSpPr>
        <p:spPr bwMode="auto">
          <a:xfrm>
            <a:off x="609600" y="6477000"/>
            <a:ext cx="100584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0" marR="0" indent="0" algn="ctr" defTabSz="914400" rtl="0" eaLnBrk="1" fontAlgn="auto" latinLnBrk="0" hangingPunct="1">
              <a:lnSpc>
                <a:spcPct val="100000"/>
              </a:lnSpc>
              <a:spcBef>
                <a:spcPct val="50000"/>
              </a:spcBef>
              <a:spcAft>
                <a:spcPts val="0"/>
              </a:spcAft>
              <a:buClrTx/>
              <a:buSzTx/>
              <a:buFontTx/>
              <a:buNone/>
              <a:tabLst/>
              <a:defRPr sz="700" b="1" baseline="0">
                <a:solidFill>
                  <a:schemeClr val="tx1"/>
                </a:solidFill>
              </a:defRPr>
            </a:lvl1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000" b="1" i="0" u="none" strike="noStrike" kern="1200" cap="none" spc="0" normalizeH="0" baseline="0" noProof="0" dirty="0" smtClean="0">
                <a:ln>
                  <a:noFill/>
                </a:ln>
                <a:solidFill>
                  <a:schemeClr val="tx1"/>
                </a:solidFill>
                <a:effectLst/>
                <a:uLnTx/>
                <a:uFillTx/>
                <a:latin typeface="Verdana" pitchFamily="34" charset="0"/>
                <a:ea typeface="+mn-ea"/>
                <a:cs typeface="+mn-cs"/>
              </a:rPr>
              <a:t>DSHS</a:t>
            </a:r>
            <a:r>
              <a:rPr kumimoji="0" lang="en-US" sz="1000" b="0" i="0" u="none" strike="noStrike" kern="1200" cap="none" spc="0" normalizeH="0" baseline="0" noProof="0" dirty="0" smtClean="0">
                <a:ln>
                  <a:noFill/>
                </a:ln>
                <a:solidFill>
                  <a:schemeClr val="tx1"/>
                </a:solidFill>
                <a:effectLst/>
                <a:uLnTx/>
                <a:uFillTx/>
                <a:latin typeface="Verdana" pitchFamily="34" charset="0"/>
                <a:ea typeface="+mn-ea"/>
                <a:cs typeface="+mn-cs"/>
              </a:rPr>
              <a:t> | Washington State Department of Social and Health Services </a:t>
            </a:r>
            <a:r>
              <a:rPr kumimoji="0" lang="en-US" sz="1000" b="0" i="0" u="none" strike="noStrike" kern="1200" cap="none" spc="0" normalizeH="0" baseline="0" noProof="0" dirty="0" smtClean="0">
                <a:ln>
                  <a:noFill/>
                </a:ln>
                <a:solidFill>
                  <a:schemeClr val="tx1"/>
                </a:solidFill>
                <a:effectLst/>
                <a:uLnTx/>
                <a:uFillTx/>
                <a:latin typeface="Verdana" pitchFamily="34" charset="0"/>
                <a:ea typeface="+mn-ea"/>
                <a:cs typeface="Arial" charset="0"/>
              </a:rPr>
              <a:t>● Office of the Deaf and Hard of Hearing ● </a:t>
            </a:r>
            <a:r>
              <a:rPr kumimoji="0" lang="en-US" sz="1000" b="0" i="1" u="none" strike="noStrike" kern="1200" cap="none" spc="0" normalizeH="0" baseline="0" noProof="0" dirty="0" smtClean="0">
                <a:ln>
                  <a:noFill/>
                </a:ln>
                <a:solidFill>
                  <a:schemeClr val="tx1"/>
                </a:solidFill>
                <a:effectLst/>
                <a:uLnTx/>
                <a:uFillTx/>
                <a:latin typeface="Verdana" pitchFamily="34" charset="0"/>
                <a:ea typeface="+mn-ea"/>
                <a:cs typeface="Arial" charset="0"/>
              </a:rPr>
              <a:t>One Department, One Vision, One Mission, One Core Set of Values</a:t>
            </a:r>
            <a:r>
              <a:rPr kumimoji="0" lang="en-US" sz="1000" b="0" i="0" u="none" strike="noStrike" kern="1200" cap="none" spc="0" normalizeH="0" baseline="0" noProof="0" dirty="0" smtClean="0">
                <a:ln>
                  <a:noFill/>
                </a:ln>
                <a:solidFill>
                  <a:schemeClr val="tx1"/>
                </a:solidFill>
                <a:effectLst/>
                <a:uLnTx/>
                <a:uFillTx/>
                <a:latin typeface="Verdana" pitchFamily="34" charset="0"/>
                <a:ea typeface="+mn-ea"/>
                <a:cs typeface="Arial" charset="0"/>
              </a:rPr>
              <a:t> ● NOVEMBER 2010</a:t>
            </a:r>
          </a:p>
          <a:p>
            <a:pPr marL="0" marR="0" lvl="0" indent="0" algn="ctr" defTabSz="914400" rtl="0" eaLnBrk="1" fontAlgn="auto" latinLnBrk="0" hangingPunct="1">
              <a:lnSpc>
                <a:spcPct val="100000"/>
              </a:lnSpc>
              <a:spcBef>
                <a:spcPct val="50000"/>
              </a:spcBef>
              <a:spcAft>
                <a:spcPts val="0"/>
              </a:spcAft>
              <a:buClrTx/>
              <a:buSzTx/>
              <a:buFontTx/>
              <a:buNone/>
              <a:tabLst/>
              <a:defRPr/>
            </a:pPr>
            <a:endParaRPr kumimoji="0" lang="en-US" sz="700" b="1" i="0" u="none" strike="noStrike" kern="1200" cap="none" spc="0" normalizeH="0" baseline="0" noProof="0" dirty="0">
              <a:ln>
                <a:noFill/>
              </a:ln>
              <a:solidFill>
                <a:schemeClr val="tx1"/>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567726411"/>
      </p:ext>
    </p:extLst>
  </p:cSld>
  <p:clrMap bg1="dk2" tx1="lt1" bg2="dk1"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Lst>
  <p:transition>
    <p:fade/>
  </p:transition>
  <p:timing>
    <p:tnLst>
      <p:par>
        <p:cTn id="1" dur="indefinite" restart="never" nodeType="tmRoot"/>
      </p:par>
    </p:tnLst>
  </p:timing>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hyperlink" Target="http://science.nasa.gov/headlines/y2003/images/isabell/Isabel_18Sept03_Terra_gray_1.jpg" TargetMode="External"/><Relationship Id="rId2" Type="http://schemas.openxmlformats.org/officeDocument/2006/relationships/notesSlide" Target="../notesSlides/notesSlide4.xml"/><Relationship Id="rId1" Type="http://schemas.openxmlformats.org/officeDocument/2006/relationships/slideLayout" Target="../slideLayouts/slideLayout30.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6.xml"/><Relationship Id="rId5" Type="http://schemas.openxmlformats.org/officeDocument/2006/relationships/image" Target="../media/image10.pn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hyperlink" Target="http://science.nasa.gov/headlines/y2003/images/isabell/Isabel_18Sept03_Terra_gray_1.jpg" TargetMode="External"/><Relationship Id="rId2" Type="http://schemas.openxmlformats.org/officeDocument/2006/relationships/notesSlide" Target="../notesSlides/notesSlide14.xml"/><Relationship Id="rId1" Type="http://schemas.openxmlformats.org/officeDocument/2006/relationships/slideLayout" Target="../slideLayouts/slideLayout26.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6.xml"/><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3.xml"/><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7.xml"/><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8.xml"/><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1.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2.xml"/><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5.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4.xml"/><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2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43.xml"/><Relationship Id="rId1" Type="http://schemas.openxmlformats.org/officeDocument/2006/relationships/slideLayout" Target="../slideLayouts/slideLayout25.xml"/></Relationships>
</file>

<file path=ppt/slides/_rels/slide4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44.xml"/><Relationship Id="rId1" Type="http://schemas.openxmlformats.org/officeDocument/2006/relationships/slideLayout" Target="../slideLayouts/slideLayout25.xml"/></Relationships>
</file>

<file path=ppt/slides/_rels/slide4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5.xml"/><Relationship Id="rId1" Type="http://schemas.openxmlformats.org/officeDocument/2006/relationships/slideLayout" Target="../slideLayouts/slideLayout2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47.xml"/><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6.xml"/></Relationships>
</file>

<file path=ppt/slides/_rels/slide52.xml.rels><?xml version="1.0" encoding="UTF-8" standalone="yes"?>
<Relationships xmlns="http://schemas.openxmlformats.org/package/2006/relationships"><Relationship Id="rId3" Type="http://schemas.openxmlformats.org/officeDocument/2006/relationships/hyperlink" Target="https://www.vaemergency.gov/" TargetMode="External"/><Relationship Id="rId2" Type="http://schemas.openxmlformats.org/officeDocument/2006/relationships/notesSlide" Target="../notesSlides/notesSlide50.xml"/><Relationship Id="rId1" Type="http://schemas.openxmlformats.org/officeDocument/2006/relationships/slideLayout" Target="../slideLayouts/slideLayout25.xml"/><Relationship Id="rId6" Type="http://schemas.openxmlformats.org/officeDocument/2006/relationships/hyperlink" Target="http://www.accessibleemergencyinfo.com/" TargetMode="External"/><Relationship Id="rId5" Type="http://schemas.openxmlformats.org/officeDocument/2006/relationships/hyperlink" Target="https://community.fema.gov/connect.ti/READYNPM" TargetMode="External"/><Relationship Id="rId4" Type="http://schemas.openxmlformats.org/officeDocument/2006/relationships/hyperlink" Target="https://ready.gov/" TargetMode="External"/></Relationships>
</file>

<file path=ppt/slides/_rels/slide5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smtClean="0"/>
              <a:t>VDDHH WEB Training</a:t>
            </a:r>
            <a:endParaRPr lang="en-US" sz="1800" dirty="0"/>
          </a:p>
        </p:txBody>
      </p:sp>
      <p:pic>
        <p:nvPicPr>
          <p:cNvPr id="16" name="Picture 15" descr="Finger spelling of VDDHH" title="VDDHH Logo"/>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742" y="1726052"/>
            <a:ext cx="10339114" cy="4031976"/>
          </a:xfrm>
          <a:prstGeom prst="rect">
            <a:avLst/>
          </a:prstGeom>
        </p:spPr>
      </p:pic>
    </p:spTree>
    <p:extLst>
      <p:ext uri="{BB962C8B-B14F-4D97-AF65-F5344CB8AC3E}">
        <p14:creationId xmlns:p14="http://schemas.microsoft.com/office/powerpoint/2010/main" val="3164608448"/>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Are YOU Ready?</a:t>
            </a:r>
            <a:endParaRPr lang="en-US" dirty="0"/>
          </a:p>
        </p:txBody>
      </p:sp>
      <p:sp>
        <p:nvSpPr>
          <p:cNvPr id="7" name="TextBox 6"/>
          <p:cNvSpPr txBox="1"/>
          <p:nvPr/>
        </p:nvSpPr>
        <p:spPr>
          <a:xfrm>
            <a:off x="852896" y="1313208"/>
            <a:ext cx="10981508" cy="923330"/>
          </a:xfrm>
          <a:prstGeom prst="rect">
            <a:avLst/>
          </a:prstGeom>
          <a:noFill/>
        </p:spPr>
        <p:txBody>
          <a:bodyPr wrap="square" rtlCol="0">
            <a:spAutoFit/>
          </a:bodyPr>
          <a:lstStyle/>
          <a:p>
            <a:pPr algn="ctr"/>
            <a:r>
              <a:rPr lang="en-US" sz="5400" dirty="0" smtClean="0"/>
              <a:t>Emergency and Disaster Preparedness</a:t>
            </a:r>
            <a:endParaRPr lang="en-US" sz="5400" dirty="0"/>
          </a:p>
        </p:txBody>
      </p:sp>
      <p:pic>
        <p:nvPicPr>
          <p:cNvPr id="8" name="Picture 7" title="Photograph of a family leaving their flooded street in a boa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9582" y="2236538"/>
            <a:ext cx="5681215" cy="3787477"/>
          </a:xfrm>
          <a:prstGeom prst="rect">
            <a:avLst/>
          </a:prstGeom>
        </p:spPr>
      </p:pic>
    </p:spTree>
    <p:extLst>
      <p:ext uri="{BB962C8B-B14F-4D97-AF65-F5344CB8AC3E}">
        <p14:creationId xmlns:p14="http://schemas.microsoft.com/office/powerpoint/2010/main" val="3772758841"/>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a:xfrm>
            <a:off x="665871" y="1833048"/>
            <a:ext cx="10972800" cy="1336431"/>
          </a:xfrm>
        </p:spPr>
        <p:txBody>
          <a:bodyPr/>
          <a:lstStyle/>
          <a:p>
            <a:r>
              <a:rPr lang="en-US" sz="3600" b="1" dirty="0">
                <a:solidFill>
                  <a:schemeClr val="tx1"/>
                </a:solidFill>
                <a:latin typeface="Arial" panose="020B0604020202020204" pitchFamily="34" charset="0"/>
              </a:rPr>
              <a:t>This presentation has been prepared for the VDDHH Website.  </a:t>
            </a:r>
            <a:br>
              <a:rPr lang="en-US" sz="3600" b="1" dirty="0">
                <a:solidFill>
                  <a:schemeClr val="tx1"/>
                </a:solidFill>
                <a:latin typeface="Arial" panose="020B0604020202020204" pitchFamily="34" charset="0"/>
              </a:rPr>
            </a:br>
            <a:endParaRPr lang="en-US" sz="3600" dirty="0">
              <a:solidFill>
                <a:schemeClr val="tx1"/>
              </a:solidFill>
            </a:endParaRPr>
          </a:p>
        </p:txBody>
      </p:sp>
    </p:spTree>
    <p:extLst>
      <p:ext uri="{BB962C8B-B14F-4D97-AF65-F5344CB8AC3E}">
        <p14:creationId xmlns:p14="http://schemas.microsoft.com/office/powerpoint/2010/main" val="2584414537"/>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sz="3600" dirty="0" smtClean="0">
                <a:solidFill>
                  <a:schemeClr val="tx1"/>
                </a:solidFill>
              </a:rPr>
              <a:t>EMERGENCIES and DISASTERS</a:t>
            </a:r>
            <a:endParaRPr lang="en-US" sz="3600" dirty="0">
              <a:solidFill>
                <a:schemeClr val="tx1"/>
              </a:solidFill>
            </a:endParaRPr>
          </a:p>
        </p:txBody>
      </p:sp>
      <p:sp>
        <p:nvSpPr>
          <p:cNvPr id="7" name="Subtitle 6"/>
          <p:cNvSpPr>
            <a:spLocks noGrp="1"/>
          </p:cNvSpPr>
          <p:nvPr>
            <p:ph type="subTitle" idx="4294967295"/>
          </p:nvPr>
        </p:nvSpPr>
        <p:spPr>
          <a:xfrm>
            <a:off x="0" y="2466975"/>
            <a:ext cx="9144000" cy="2068513"/>
          </a:xfrm>
        </p:spPr>
        <p:txBody>
          <a:bodyPr>
            <a:noAutofit/>
          </a:bodyPr>
          <a:lstStyle/>
          <a:p>
            <a:r>
              <a:rPr lang="en-US" sz="3600" dirty="0" smtClean="0"/>
              <a:t>They happened in the past.</a:t>
            </a:r>
          </a:p>
          <a:p>
            <a:r>
              <a:rPr lang="en-US" sz="3600" dirty="0" smtClean="0"/>
              <a:t>They could happen today.</a:t>
            </a:r>
          </a:p>
          <a:p>
            <a:r>
              <a:rPr lang="en-US" sz="3600" dirty="0" smtClean="0"/>
              <a:t>They WILL happen in the future.</a:t>
            </a:r>
            <a:endParaRPr lang="en-US" sz="3600" dirty="0"/>
          </a:p>
        </p:txBody>
      </p:sp>
    </p:spTree>
    <p:extLst>
      <p:ext uri="{BB962C8B-B14F-4D97-AF65-F5344CB8AC3E}">
        <p14:creationId xmlns:p14="http://schemas.microsoft.com/office/powerpoint/2010/main" val="956796537"/>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a:xfrm>
            <a:off x="6780627" y="1287512"/>
            <a:ext cx="4797084" cy="1143000"/>
          </a:xfrm>
        </p:spPr>
        <p:txBody>
          <a:bodyPr>
            <a:normAutofit fontScale="90000"/>
          </a:bodyPr>
          <a:lstStyle/>
          <a:p>
            <a:r>
              <a:rPr lang="en-US" sz="3600" dirty="0" smtClean="0"/>
              <a:t>Image of </a:t>
            </a:r>
            <a:br>
              <a:rPr lang="en-US" sz="3600" dirty="0" smtClean="0"/>
            </a:br>
            <a:r>
              <a:rPr lang="en-US" sz="3600" dirty="0" smtClean="0"/>
              <a:t>Hurricane Isabel in 2003</a:t>
            </a:r>
            <a:endParaRPr lang="en-US" sz="3600" dirty="0"/>
          </a:p>
        </p:txBody>
      </p:sp>
      <p:pic>
        <p:nvPicPr>
          <p:cNvPr id="6" name="Picture 5" descr="The slide shows the satellite image of Hurricane Isabel showing its impact on at least 8 states, including Virginia." title="Satellite photograph of Hurricane Isabe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104" y="0"/>
            <a:ext cx="6109335" cy="6109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1033335"/>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b="1" dirty="0" smtClean="0"/>
              <a:t>Common hazards in Virginia</a:t>
            </a:r>
            <a:endParaRPr lang="en-US" b="1" dirty="0"/>
          </a:p>
        </p:txBody>
      </p:sp>
      <p:sp>
        <p:nvSpPr>
          <p:cNvPr id="6" name="Text Box 4"/>
          <p:cNvSpPr txBox="1">
            <a:spLocks noChangeArrowheads="1"/>
          </p:cNvSpPr>
          <p:nvPr/>
        </p:nvSpPr>
        <p:spPr bwMode="auto">
          <a:xfrm>
            <a:off x="1990725" y="2235200"/>
            <a:ext cx="805861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3600" dirty="0"/>
          </a:p>
          <a:p>
            <a:pPr eaLnBrk="1" hangingPunct="1">
              <a:spcBef>
                <a:spcPct val="0"/>
              </a:spcBef>
              <a:buFontTx/>
              <a:buNone/>
            </a:pPr>
            <a:r>
              <a:rPr lang="en-US" altLang="en-US" sz="3600" dirty="0"/>
              <a:t> These will vary somewhat depending</a:t>
            </a:r>
          </a:p>
          <a:p>
            <a:pPr eaLnBrk="1" hangingPunct="1">
              <a:spcBef>
                <a:spcPct val="0"/>
              </a:spcBef>
              <a:buFontTx/>
              <a:buNone/>
            </a:pPr>
            <a:r>
              <a:rPr lang="en-US" altLang="en-US" sz="3600" dirty="0"/>
              <a:t> upon which part of the state you live.  </a:t>
            </a:r>
          </a:p>
          <a:p>
            <a:pPr eaLnBrk="1" hangingPunct="1">
              <a:spcBef>
                <a:spcPct val="0"/>
              </a:spcBef>
              <a:buFontTx/>
              <a:buNone/>
            </a:pPr>
            <a:endParaRPr lang="en-US" altLang="en-US" sz="3600" dirty="0"/>
          </a:p>
          <a:p>
            <a:pPr eaLnBrk="1" hangingPunct="1">
              <a:spcBef>
                <a:spcPct val="0"/>
              </a:spcBef>
              <a:buFontTx/>
              <a:buNone/>
            </a:pPr>
            <a:r>
              <a:rPr lang="en-US" altLang="en-US" sz="3600" dirty="0"/>
              <a:t>Some of these hazards are: </a:t>
            </a:r>
            <a:r>
              <a:rPr lang="en-US" altLang="en-US" sz="3600" dirty="0">
                <a:solidFill>
                  <a:schemeClr val="bg1"/>
                </a:solidFill>
              </a:rPr>
              <a:t>	</a:t>
            </a:r>
          </a:p>
        </p:txBody>
      </p:sp>
    </p:spTree>
    <p:extLst>
      <p:ext uri="{BB962C8B-B14F-4D97-AF65-F5344CB8AC3E}">
        <p14:creationId xmlns:p14="http://schemas.microsoft.com/office/powerpoint/2010/main" val="309298243"/>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a:xfrm>
            <a:off x="196948" y="253756"/>
            <a:ext cx="5134707" cy="1143000"/>
          </a:xfrm>
        </p:spPr>
        <p:txBody>
          <a:bodyPr>
            <a:normAutofit/>
          </a:bodyPr>
          <a:lstStyle/>
          <a:p>
            <a:r>
              <a:rPr lang="en-US" sz="3600" dirty="0" smtClean="0">
                <a:solidFill>
                  <a:schemeClr val="tx1"/>
                </a:solidFill>
              </a:rPr>
              <a:t>We must prepare for…</a:t>
            </a:r>
            <a:endParaRPr lang="en-US" sz="3600" dirty="0">
              <a:solidFill>
                <a:schemeClr val="tx1"/>
              </a:solidFill>
            </a:endParaRPr>
          </a:p>
        </p:txBody>
      </p:sp>
      <p:sp>
        <p:nvSpPr>
          <p:cNvPr id="6" name="Text Box 4"/>
          <p:cNvSpPr txBox="1">
            <a:spLocks noChangeArrowheads="1"/>
          </p:cNvSpPr>
          <p:nvPr/>
        </p:nvSpPr>
        <p:spPr bwMode="auto">
          <a:xfrm>
            <a:off x="4384431" y="1298282"/>
            <a:ext cx="660654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4000" b="0" i="0" u="none" strike="noStrike" kern="0" cap="none" spc="0" normalizeH="0" baseline="0" noProof="0" dirty="0" smtClean="0">
                <a:ln>
                  <a:noFill/>
                </a:ln>
                <a:solidFill>
                  <a:srgbClr val="FFFFFF"/>
                </a:solidFill>
                <a:effectLst/>
                <a:uLnTx/>
                <a:uFillTx/>
                <a:latin typeface="Arial" panose="020B0604020202020204" pitchFamily="34" charset="0"/>
              </a:rPr>
              <a:t>Hurricanes / Tornadoes</a:t>
            </a:r>
          </a:p>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4000" b="0" i="0" u="none" strike="noStrike" kern="0" cap="none" spc="0" normalizeH="0" baseline="0" noProof="0" dirty="0" smtClean="0">
                <a:ln>
                  <a:noFill/>
                </a:ln>
                <a:solidFill>
                  <a:srgbClr val="FFFFFF"/>
                </a:solidFill>
                <a:effectLst/>
                <a:uLnTx/>
                <a:uFillTx/>
                <a:latin typeface="Arial" panose="020B0604020202020204" pitchFamily="34" charset="0"/>
              </a:rPr>
              <a:t>Flash Floods / Flooding</a:t>
            </a:r>
          </a:p>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4000" b="0" i="0" u="none" strike="noStrike" kern="0" cap="none" spc="0" normalizeH="0" baseline="0" noProof="0" dirty="0" smtClean="0">
                <a:ln>
                  <a:noFill/>
                </a:ln>
                <a:solidFill>
                  <a:srgbClr val="FFFFFF"/>
                </a:solidFill>
                <a:effectLst/>
                <a:uLnTx/>
                <a:uFillTx/>
                <a:latin typeface="Arial" panose="020B0604020202020204" pitchFamily="34" charset="0"/>
              </a:rPr>
              <a:t>Chemical spills</a:t>
            </a:r>
          </a:p>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4000" b="0" i="0" u="none" strike="noStrike" kern="0" cap="none" spc="0" normalizeH="0" baseline="0" noProof="0" dirty="0" smtClean="0">
                <a:ln>
                  <a:noFill/>
                </a:ln>
                <a:solidFill>
                  <a:srgbClr val="FFFFFF"/>
                </a:solidFill>
                <a:effectLst/>
                <a:uLnTx/>
                <a:uFillTx/>
                <a:latin typeface="Arial" panose="020B0604020202020204" pitchFamily="34" charset="0"/>
              </a:rPr>
              <a:t>		Highway</a:t>
            </a:r>
          </a:p>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4000" b="0" i="0" u="none" strike="noStrike" kern="0" cap="none" spc="0" normalizeH="0" baseline="0" noProof="0" dirty="0" smtClean="0">
                <a:ln>
                  <a:noFill/>
                </a:ln>
                <a:solidFill>
                  <a:srgbClr val="FFFFFF"/>
                </a:solidFill>
                <a:effectLst/>
                <a:uLnTx/>
                <a:uFillTx/>
                <a:latin typeface="Arial" panose="020B0604020202020204" pitchFamily="34" charset="0"/>
              </a:rPr>
              <a:t>		Rail</a:t>
            </a:r>
          </a:p>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4000" b="0" i="0" u="none" strike="noStrike" kern="0" cap="none" spc="0" normalizeH="0" baseline="0" noProof="0" dirty="0" smtClean="0">
                <a:ln>
                  <a:noFill/>
                </a:ln>
                <a:solidFill>
                  <a:srgbClr val="FFFFFF"/>
                </a:solidFill>
                <a:effectLst/>
                <a:uLnTx/>
                <a:uFillTx/>
                <a:latin typeface="Arial" panose="020B0604020202020204" pitchFamily="34" charset="0"/>
              </a:rPr>
              <a:t>Wildfires</a:t>
            </a:r>
          </a:p>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4000" b="0" i="0" u="none" strike="noStrike" kern="0" cap="none" spc="0" normalizeH="0" baseline="0" noProof="0" dirty="0" smtClean="0">
                <a:ln>
                  <a:noFill/>
                </a:ln>
                <a:solidFill>
                  <a:srgbClr val="FFFFFF"/>
                </a:solidFill>
                <a:effectLst/>
                <a:uLnTx/>
                <a:uFillTx/>
                <a:latin typeface="Arial" panose="020B0604020202020204" pitchFamily="34" charset="0"/>
              </a:rPr>
              <a:t>Winter Storms    </a:t>
            </a:r>
          </a:p>
        </p:txBody>
      </p:sp>
    </p:spTree>
    <p:extLst>
      <p:ext uri="{BB962C8B-B14F-4D97-AF65-F5344CB8AC3E}">
        <p14:creationId xmlns:p14="http://schemas.microsoft.com/office/powerpoint/2010/main" val="1811646050"/>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a:xfrm>
            <a:off x="269451" y="192788"/>
            <a:ext cx="5477527" cy="1720418"/>
          </a:xfrm>
        </p:spPr>
        <p:txBody>
          <a:bodyPr/>
          <a:lstStyle/>
          <a:p>
            <a:pPr lvl="0" algn="l">
              <a:spcBef>
                <a:spcPct val="50000"/>
              </a:spcBef>
              <a:defRPr/>
            </a:pPr>
            <a:r>
              <a:rPr lang="en-US" altLang="en-US" dirty="0">
                <a:solidFill>
                  <a:srgbClr val="FFFFFF"/>
                </a:solidFill>
                <a:latin typeface="Arial" panose="020B0604020202020204" pitchFamily="34" charset="0"/>
              </a:rPr>
              <a:t/>
            </a:r>
            <a:br>
              <a:rPr lang="en-US" altLang="en-US" dirty="0">
                <a:solidFill>
                  <a:srgbClr val="FFFFFF"/>
                </a:solidFill>
                <a:latin typeface="Arial" panose="020B0604020202020204" pitchFamily="34" charset="0"/>
              </a:rPr>
            </a:br>
            <a:r>
              <a:rPr lang="en-US" altLang="en-US" dirty="0" smtClean="0">
                <a:solidFill>
                  <a:srgbClr val="FFFFFF"/>
                </a:solidFill>
                <a:latin typeface="Arial" panose="020B0604020202020204" pitchFamily="34" charset="0"/>
              </a:rPr>
              <a:t>Damage in Virginia</a:t>
            </a:r>
            <a:endParaRPr lang="en-US" dirty="0"/>
          </a:p>
        </p:txBody>
      </p:sp>
      <p:pic>
        <p:nvPicPr>
          <p:cNvPr id="8" name="Picture 7" descr="This is York County, and shows flooding with a bridge in the background." title="Photo of Flood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6978" y="1"/>
            <a:ext cx="5228428" cy="3461730"/>
          </a:xfrm>
          <a:prstGeom prst="rect">
            <a:avLst/>
          </a:prstGeom>
        </p:spPr>
      </p:pic>
      <p:pic>
        <p:nvPicPr>
          <p:cNvPr id="3" name="Picture 2" descr="Picture of a large tree on a house in Richmond neighborhood" title="Richmond neighborhood damage"/>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9839" y="3316947"/>
            <a:ext cx="4263095" cy="2917708"/>
          </a:xfrm>
          <a:prstGeom prst="rect">
            <a:avLst/>
          </a:prstGeom>
        </p:spPr>
      </p:pic>
      <p:pic>
        <p:nvPicPr>
          <p:cNvPr id="9" name="Picture 8" descr="Photo showing cars submerged in water at Norfolk Naval Station" title="Flooding in Norfolk, VA"/>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820" y="3461731"/>
            <a:ext cx="5567470" cy="2772924"/>
          </a:xfrm>
          <a:prstGeom prst="rect">
            <a:avLst/>
          </a:prstGeom>
        </p:spPr>
      </p:pic>
    </p:spTree>
    <p:extLst>
      <p:ext uri="{BB962C8B-B14F-4D97-AF65-F5344CB8AC3E}">
        <p14:creationId xmlns:p14="http://schemas.microsoft.com/office/powerpoint/2010/main" val="916585303"/>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a:xfrm>
            <a:off x="581465" y="921752"/>
            <a:ext cx="10972800" cy="1143000"/>
          </a:xfrm>
        </p:spPr>
        <p:txBody>
          <a:bodyPr/>
          <a:lstStyle/>
          <a:p>
            <a:r>
              <a:rPr lang="en-US" sz="3600" dirty="0" smtClean="0">
                <a:solidFill>
                  <a:schemeClr val="tx1"/>
                </a:solidFill>
              </a:rPr>
              <a:t>General Emergency Preparedness</a:t>
            </a:r>
            <a:r>
              <a:rPr lang="en-US" sz="4000" dirty="0" smtClean="0"/>
              <a:t/>
            </a:r>
            <a:br>
              <a:rPr lang="en-US" sz="4000" dirty="0" smtClean="0"/>
            </a:br>
            <a:endParaRPr lang="en-US" sz="4000" dirty="0"/>
          </a:p>
        </p:txBody>
      </p:sp>
      <p:sp>
        <p:nvSpPr>
          <p:cNvPr id="2" name="TextBox 1"/>
          <p:cNvSpPr txBox="1"/>
          <p:nvPr/>
        </p:nvSpPr>
        <p:spPr>
          <a:xfrm>
            <a:off x="404212" y="4068634"/>
            <a:ext cx="10948416" cy="1077218"/>
          </a:xfrm>
          <a:prstGeom prst="rect">
            <a:avLst/>
          </a:prstGeom>
          <a:noFill/>
        </p:spPr>
        <p:txBody>
          <a:bodyPr wrap="square" rtlCol="0">
            <a:spAutoFit/>
          </a:bodyPr>
          <a:lstStyle/>
          <a:p>
            <a:pPr algn="ctr"/>
            <a:r>
              <a:rPr lang="en-US" sz="3200" dirty="0" smtClean="0"/>
              <a:t>This means things you need to do NOW to prepare for any type of emergency.  </a:t>
            </a:r>
            <a:endParaRPr lang="en-US" sz="3200" dirty="0"/>
          </a:p>
        </p:txBody>
      </p:sp>
    </p:spTree>
    <p:extLst>
      <p:ext uri="{BB962C8B-B14F-4D97-AF65-F5344CB8AC3E}">
        <p14:creationId xmlns:p14="http://schemas.microsoft.com/office/powerpoint/2010/main" val="3691597723"/>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ltLang="en-US" dirty="0">
                <a:solidFill>
                  <a:srgbClr val="FFFFFF"/>
                </a:solidFill>
                <a:latin typeface="Arial" panose="020B0604020202020204" pitchFamily="34" charset="0"/>
              </a:rPr>
              <a:t>Shelter and Evacuation </a:t>
            </a:r>
            <a:r>
              <a:rPr lang="en-US" altLang="en-US" dirty="0" smtClean="0">
                <a:solidFill>
                  <a:srgbClr val="FFFFFF"/>
                </a:solidFill>
                <a:latin typeface="Arial" panose="020B0604020202020204" pitchFamily="34" charset="0"/>
              </a:rPr>
              <a:t>Concerns</a:t>
            </a:r>
            <a:endParaRPr lang="en-US" dirty="0"/>
          </a:p>
        </p:txBody>
      </p:sp>
      <p:pic>
        <p:nvPicPr>
          <p:cNvPr id="3" name="Picture 2" descr="This picture is a generic sign" title="Picture showing evacuation rout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553" y="1502664"/>
            <a:ext cx="6301264" cy="4617720"/>
          </a:xfrm>
          <a:prstGeom prst="rect">
            <a:avLst/>
          </a:prstGeom>
        </p:spPr>
      </p:pic>
      <p:sp>
        <p:nvSpPr>
          <p:cNvPr id="2" name="TextBox 1"/>
          <p:cNvSpPr txBox="1"/>
          <p:nvPr/>
        </p:nvSpPr>
        <p:spPr>
          <a:xfrm>
            <a:off x="743712" y="2048256"/>
            <a:ext cx="4608576" cy="3724096"/>
          </a:xfrm>
          <a:prstGeom prst="rect">
            <a:avLst/>
          </a:prstGeom>
          <a:noFill/>
        </p:spPr>
        <p:txBody>
          <a:bodyPr wrap="square" rtlCol="0">
            <a:spAutoFit/>
          </a:bodyPr>
          <a:lstStyle/>
          <a:p>
            <a:r>
              <a:rPr lang="en-US" sz="3800" dirty="0" smtClean="0"/>
              <a:t>How will you get out?</a:t>
            </a:r>
          </a:p>
          <a:p>
            <a:endParaRPr lang="en-US" sz="3200" dirty="0" smtClean="0"/>
          </a:p>
          <a:p>
            <a:r>
              <a:rPr lang="en-US" sz="3200" dirty="0" smtClean="0"/>
              <a:t>Drive yourself?</a:t>
            </a:r>
          </a:p>
          <a:p>
            <a:r>
              <a:rPr lang="en-US" sz="3200" dirty="0" smtClean="0"/>
              <a:t>Para-transit</a:t>
            </a:r>
            <a:r>
              <a:rPr lang="en-US" sz="3200" dirty="0"/>
              <a:t>? </a:t>
            </a:r>
            <a:endParaRPr lang="en-US" sz="3200" dirty="0" smtClean="0"/>
          </a:p>
          <a:p>
            <a:r>
              <a:rPr lang="en-US" sz="3200" dirty="0" smtClean="0"/>
              <a:t>Friends </a:t>
            </a:r>
            <a:r>
              <a:rPr lang="en-US" sz="3200" dirty="0"/>
              <a:t>/ family?</a:t>
            </a:r>
          </a:p>
          <a:p>
            <a:endParaRPr lang="en-US" sz="3200" dirty="0" smtClean="0"/>
          </a:p>
        </p:txBody>
      </p:sp>
    </p:spTree>
    <p:extLst>
      <p:ext uri="{BB962C8B-B14F-4D97-AF65-F5344CB8AC3E}">
        <p14:creationId xmlns:p14="http://schemas.microsoft.com/office/powerpoint/2010/main" val="2331185079"/>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609600" y="0"/>
            <a:ext cx="10972800" cy="1143000"/>
          </a:xfrm>
        </p:spPr>
        <p:txBody>
          <a:bodyPr/>
          <a:lstStyle/>
          <a:p>
            <a:pPr algn="l"/>
            <a:r>
              <a:rPr lang="en-US" sz="3600" dirty="0" smtClean="0"/>
              <a:t>This family wasn’t prepared</a:t>
            </a:r>
            <a:endParaRPr lang="en-US" sz="3600" dirty="0"/>
          </a:p>
        </p:txBody>
      </p:sp>
      <p:pic>
        <p:nvPicPr>
          <p:cNvPr id="2" name="Picture 1" descr="The picture shows a family in a boat leaving their home  with only a few possessions." title="Evacuati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7150" y="971106"/>
            <a:ext cx="7715250" cy="5143500"/>
          </a:xfrm>
          <a:prstGeom prst="rect">
            <a:avLst/>
          </a:prstGeom>
        </p:spPr>
      </p:pic>
      <p:sp>
        <p:nvSpPr>
          <p:cNvPr id="6" name="Text Box 3"/>
          <p:cNvSpPr txBox="1">
            <a:spLocks noChangeArrowheads="1"/>
          </p:cNvSpPr>
          <p:nvPr/>
        </p:nvSpPr>
        <p:spPr bwMode="auto">
          <a:xfrm>
            <a:off x="176784" y="2925318"/>
            <a:ext cx="317601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lang="en-US" altLang="en-US" sz="3600" kern="0" dirty="0" smtClean="0">
                <a:solidFill>
                  <a:srgbClr val="FFFFFF"/>
                </a:solidFill>
              </a:rPr>
              <a:t>YOU must take the responsibility for your family’s safety </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p:txBody>
      </p:sp>
    </p:spTree>
    <p:extLst>
      <p:ext uri="{BB962C8B-B14F-4D97-AF65-F5344CB8AC3E}">
        <p14:creationId xmlns:p14="http://schemas.microsoft.com/office/powerpoint/2010/main" val="2453173043"/>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407963"/>
            <a:ext cx="10972800" cy="1478822"/>
          </a:xfrm>
        </p:spPr>
        <p:txBody>
          <a:bodyPr/>
          <a:lstStyle/>
          <a:p>
            <a:r>
              <a:rPr lang="en-US" altLang="en-US" sz="3600" dirty="0">
                <a:solidFill>
                  <a:srgbClr val="FFFFFF"/>
                </a:solidFill>
                <a:latin typeface="Arial" panose="020B0604020202020204" pitchFamily="34" charset="0"/>
              </a:rPr>
              <a:t>Some of the concerns already being addressed include:</a:t>
            </a:r>
            <a:br>
              <a:rPr lang="en-US" altLang="en-US" sz="3600" dirty="0">
                <a:solidFill>
                  <a:srgbClr val="FFFFFF"/>
                </a:solidFill>
                <a:latin typeface="Arial" panose="020B0604020202020204" pitchFamily="34" charset="0"/>
              </a:rPr>
            </a:br>
            <a:endParaRPr lang="en-US" sz="3600" dirty="0"/>
          </a:p>
        </p:txBody>
      </p:sp>
      <p:sp>
        <p:nvSpPr>
          <p:cNvPr id="6" name="Text Box 2"/>
          <p:cNvSpPr txBox="1">
            <a:spLocks noChangeArrowheads="1"/>
          </p:cNvSpPr>
          <p:nvPr/>
        </p:nvSpPr>
        <p:spPr bwMode="auto">
          <a:xfrm>
            <a:off x="1065626" y="1715086"/>
            <a:ext cx="9091247"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Warning and Notification</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Communication Access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Interpreters for shelters and news		conferences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In-Shelter Communications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Service Animals	</a:t>
            </a:r>
          </a:p>
        </p:txBody>
      </p:sp>
    </p:spTree>
    <p:extLst>
      <p:ext uri="{BB962C8B-B14F-4D97-AF65-F5344CB8AC3E}">
        <p14:creationId xmlns:p14="http://schemas.microsoft.com/office/powerpoint/2010/main" val="1713425949"/>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609600" y="710505"/>
            <a:ext cx="10972800" cy="998806"/>
          </a:xfrm>
        </p:spPr>
        <p:txBody>
          <a:bodyPr/>
          <a:lstStyle/>
          <a:p>
            <a:r>
              <a:rPr lang="en-US" sz="3600" dirty="0">
                <a:solidFill>
                  <a:schemeClr val="tx1"/>
                </a:solidFill>
              </a:rPr>
              <a:t>The 2018 Hurricane season </a:t>
            </a:r>
            <a:r>
              <a:rPr lang="en-US" sz="3600" dirty="0" smtClean="0">
                <a:solidFill>
                  <a:schemeClr val="tx1"/>
                </a:solidFill>
              </a:rPr>
              <a:t>is June 1 – Oct 30</a:t>
            </a:r>
            <a:r>
              <a:rPr lang="en-US" dirty="0"/>
              <a:t/>
            </a:r>
            <a:br>
              <a:rPr lang="en-US" dirty="0"/>
            </a:br>
            <a:endParaRPr lang="en-US" dirty="0"/>
          </a:p>
        </p:txBody>
      </p:sp>
      <p:pic>
        <p:nvPicPr>
          <p:cNvPr id="2" name="Picture 1" descr=" ..." title="Satellite photo of a hurrican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4376" y="1822084"/>
            <a:ext cx="7362613" cy="4141470"/>
          </a:xfrm>
          <a:prstGeom prst="rect">
            <a:avLst/>
          </a:prstGeom>
        </p:spPr>
      </p:pic>
    </p:spTree>
    <p:extLst>
      <p:ext uri="{BB962C8B-B14F-4D97-AF65-F5344CB8AC3E}">
        <p14:creationId xmlns:p14="http://schemas.microsoft.com/office/powerpoint/2010/main" val="3462652806"/>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720" y="344976"/>
            <a:ext cx="10972800" cy="1143000"/>
          </a:xfrm>
        </p:spPr>
        <p:txBody>
          <a:bodyPr/>
          <a:lstStyle/>
          <a:p>
            <a:r>
              <a:rPr lang="en-US" altLang="en-US" dirty="0">
                <a:solidFill>
                  <a:srgbClr val="FFFFFF"/>
                </a:solidFill>
                <a:latin typeface="Arial" panose="020B0604020202020204" pitchFamily="34" charset="0"/>
              </a:rPr>
              <a:t>1.   WARNING  </a:t>
            </a:r>
            <a:r>
              <a:rPr lang="en-US" altLang="en-US" dirty="0" smtClean="0">
                <a:solidFill>
                  <a:srgbClr val="FFFFFF"/>
                </a:solidFill>
                <a:latin typeface="Arial" panose="020B0604020202020204" pitchFamily="34" charset="0"/>
              </a:rPr>
              <a:t>times</a:t>
            </a:r>
            <a:endParaRPr lang="en-US" dirty="0"/>
          </a:p>
        </p:txBody>
      </p:sp>
      <p:sp>
        <p:nvSpPr>
          <p:cNvPr id="6" name="Text Box 5"/>
          <p:cNvSpPr txBox="1">
            <a:spLocks noChangeArrowheads="1"/>
          </p:cNvSpPr>
          <p:nvPr/>
        </p:nvSpPr>
        <p:spPr bwMode="auto">
          <a:xfrm>
            <a:off x="426720" y="2008480"/>
            <a:ext cx="6393767"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Hurricanes are not surprises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We have warnings – often days ahead of the impact phase</a:t>
            </a:r>
          </a:p>
        </p:txBody>
      </p:sp>
      <p:pic>
        <p:nvPicPr>
          <p:cNvPr id="3" name="Picture 2" descr="This photo shows a hurricane in the Atlantic Ocean before making landfall." title="Advance warn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0885" y="2008480"/>
            <a:ext cx="5385044" cy="3956222"/>
          </a:xfrm>
          <a:prstGeom prst="rect">
            <a:avLst/>
          </a:prstGeom>
        </p:spPr>
      </p:pic>
    </p:spTree>
    <p:extLst>
      <p:ext uri="{BB962C8B-B14F-4D97-AF65-F5344CB8AC3E}">
        <p14:creationId xmlns:p14="http://schemas.microsoft.com/office/powerpoint/2010/main" val="30487859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dissolve">
                                      <p:cBhvr>
                                        <p:cTn id="1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342900"/>
            <a:ext cx="10972800" cy="2170331"/>
          </a:xfrm>
        </p:spPr>
        <p:txBody>
          <a:bodyPr/>
          <a:lstStyle/>
          <a:p>
            <a:r>
              <a:rPr lang="en-US" altLang="en-US" dirty="0">
                <a:solidFill>
                  <a:srgbClr val="FFFFFF"/>
                </a:solidFill>
                <a:latin typeface="Arial" panose="020B0604020202020204" pitchFamily="34" charset="0"/>
              </a:rPr>
              <a:t>2.  They can affect huge areas of land and </a:t>
            </a:r>
            <a:r>
              <a:rPr lang="en-US" altLang="en-US" dirty="0" smtClean="0">
                <a:solidFill>
                  <a:srgbClr val="FFFFFF"/>
                </a:solidFill>
                <a:latin typeface="Arial" panose="020B0604020202020204" pitchFamily="34" charset="0"/>
              </a:rPr>
              <a:t>sea</a:t>
            </a:r>
            <a:endParaRPr lang="en-US" dirty="0"/>
          </a:p>
        </p:txBody>
      </p:sp>
      <p:pic>
        <p:nvPicPr>
          <p:cNvPr id="4" name="Picture 3" descr="The slide shows the satellite image of Hurricane Isabel showing its impact on at least 8 states, including Virginia." title="Satellite photograph of Hurricane Isabe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3824" y="1854708"/>
            <a:ext cx="3670935" cy="3670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5"/>
          <p:cNvSpPr txBox="1">
            <a:spLocks noChangeArrowheads="1"/>
          </p:cNvSpPr>
          <p:nvPr/>
        </p:nvSpPr>
        <p:spPr bwMode="auto">
          <a:xfrm>
            <a:off x="246888" y="2356104"/>
            <a:ext cx="5458968"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These</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are not</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local disasters, but can impact hundreds or thousands of square miles and numerous states at the same</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time.</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p:txBody>
      </p:sp>
    </p:spTree>
    <p:extLst>
      <p:ext uri="{BB962C8B-B14F-4D97-AF65-F5344CB8AC3E}">
        <p14:creationId xmlns:p14="http://schemas.microsoft.com/office/powerpoint/2010/main" val="17457465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0335" y="332056"/>
            <a:ext cx="10972800" cy="1018442"/>
          </a:xfrm>
        </p:spPr>
        <p:txBody>
          <a:bodyPr/>
          <a:lstStyle/>
          <a:p>
            <a:r>
              <a:rPr lang="en-US" altLang="en-US" sz="3600" dirty="0" smtClean="0">
                <a:solidFill>
                  <a:srgbClr val="FFFFFF"/>
                </a:solidFill>
                <a:latin typeface="Arial" panose="020B0604020202020204" pitchFamily="34" charset="0"/>
              </a:rPr>
              <a:t>3. Other </a:t>
            </a:r>
            <a:r>
              <a:rPr lang="en-US" altLang="en-US" sz="3600" dirty="0">
                <a:solidFill>
                  <a:srgbClr val="FFFFFF"/>
                </a:solidFill>
                <a:latin typeface="Arial" panose="020B0604020202020204" pitchFamily="34" charset="0"/>
              </a:rPr>
              <a:t>events can occur </a:t>
            </a:r>
            <a:r>
              <a:rPr lang="en-US" altLang="en-US" sz="3600" dirty="0" smtClean="0">
                <a:solidFill>
                  <a:srgbClr val="FFFFFF"/>
                </a:solidFill>
                <a:latin typeface="Arial" panose="020B0604020202020204" pitchFamily="34" charset="0"/>
              </a:rPr>
              <a:t>because </a:t>
            </a:r>
            <a:r>
              <a:rPr lang="en-US" altLang="en-US" sz="3600" dirty="0">
                <a:solidFill>
                  <a:srgbClr val="FFFFFF"/>
                </a:solidFill>
                <a:latin typeface="Arial" panose="020B0604020202020204" pitchFamily="34" charset="0"/>
              </a:rPr>
              <a:t>of the </a:t>
            </a:r>
            <a:r>
              <a:rPr lang="en-US" altLang="en-US" sz="3600" dirty="0" smtClean="0">
                <a:solidFill>
                  <a:srgbClr val="FFFFFF"/>
                </a:solidFill>
                <a:latin typeface="Arial" panose="020B0604020202020204" pitchFamily="34" charset="0"/>
              </a:rPr>
              <a:t>storm</a:t>
            </a:r>
            <a:endParaRPr lang="en-US" sz="3600" dirty="0"/>
          </a:p>
        </p:txBody>
      </p:sp>
      <p:sp>
        <p:nvSpPr>
          <p:cNvPr id="7" name="Text Box 5"/>
          <p:cNvSpPr txBox="1">
            <a:spLocks noChangeArrowheads="1"/>
          </p:cNvSpPr>
          <p:nvPr/>
        </p:nvSpPr>
        <p:spPr bwMode="auto">
          <a:xfrm>
            <a:off x="220335" y="1607063"/>
            <a:ext cx="5097253"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Widespread flooding</a:t>
            </a:r>
            <a:endParaRPr kumimoji="0" lang="en-US" altLang="en-US" sz="3600" b="1" i="0" u="none" strike="noStrike" kern="0" cap="none" spc="0" normalizeH="0" baseline="0" noProof="0" dirty="0" smtClean="0">
              <a:ln>
                <a:noFill/>
              </a:ln>
              <a:solidFill>
                <a:srgbClr val="FFFFFF"/>
              </a:solidFill>
              <a:effectLst/>
              <a:uLnTx/>
              <a:uFillTx/>
              <a:latin typeface="Arial" panose="020B0604020202020204" pitchFamily="34" charset="0"/>
            </a:endParaRP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Tornadoes</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dirty="0" smtClean="0">
                <a:solidFill>
                  <a:srgbClr val="FFFFFF"/>
                </a:solidFill>
              </a:rPr>
              <a:t>Damaged homes, </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dirty="0" smtClean="0">
                <a:solidFill>
                  <a:srgbClr val="FFFFFF"/>
                </a:solidFill>
              </a:rPr>
              <a:t>neighborhoods, and</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dirty="0" smtClean="0">
                <a:solidFill>
                  <a:srgbClr val="FFFFFF"/>
                </a:solidFill>
              </a:rPr>
              <a:t>businesses</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p:txBody>
      </p:sp>
      <p:pic>
        <p:nvPicPr>
          <p:cNvPr id="3" name="Picture 2" descr="Storm surge flooded this entire community" title="Flooding of a tow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0003" y="1617785"/>
            <a:ext cx="5081954" cy="4065563"/>
          </a:xfrm>
          <a:prstGeom prst="rect">
            <a:avLst/>
          </a:prstGeom>
        </p:spPr>
      </p:pic>
    </p:spTree>
    <p:extLst>
      <p:ext uri="{BB962C8B-B14F-4D97-AF65-F5344CB8AC3E}">
        <p14:creationId xmlns:p14="http://schemas.microsoft.com/office/powerpoint/2010/main" val="20649567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2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20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20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20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dissolve">
                                      <p:cBhvr>
                                        <p:cTn id="27" dur="2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chemeClr val="tx1"/>
                </a:solidFill>
              </a:rPr>
              <a:t>4.  Economic Impact</a:t>
            </a:r>
            <a:endParaRPr lang="en-US" sz="3600" dirty="0">
              <a:solidFill>
                <a:schemeClr val="tx1"/>
              </a:solidFill>
            </a:endParaRPr>
          </a:p>
        </p:txBody>
      </p:sp>
      <p:sp>
        <p:nvSpPr>
          <p:cNvPr id="6" name="Text Box 5"/>
          <p:cNvSpPr txBox="1">
            <a:spLocks noChangeArrowheads="1"/>
          </p:cNvSpPr>
          <p:nvPr/>
        </p:nvSpPr>
        <p:spPr bwMode="auto">
          <a:xfrm>
            <a:off x="365760" y="1417638"/>
            <a:ext cx="466344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Hurricanes can destroy the economic base of one – or many – communities, and affect the lives of  THOUSANDS of people</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and families</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a:t>
            </a:r>
          </a:p>
        </p:txBody>
      </p:sp>
      <p:pic>
        <p:nvPicPr>
          <p:cNvPr id="5" name="Picture 4" descr="showing businesses damaged by flood waters" title="Downtown flood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2004" y="1573530"/>
            <a:ext cx="5927592" cy="3947776"/>
          </a:xfrm>
          <a:prstGeom prst="rect">
            <a:avLst/>
          </a:prstGeom>
        </p:spPr>
      </p:pic>
    </p:spTree>
    <p:extLst>
      <p:ext uri="{BB962C8B-B14F-4D97-AF65-F5344CB8AC3E}">
        <p14:creationId xmlns:p14="http://schemas.microsoft.com/office/powerpoint/2010/main" val="15713529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ltLang="en-US" dirty="0">
                <a:solidFill>
                  <a:srgbClr val="FFFFFF"/>
                </a:solidFill>
                <a:latin typeface="Arial" panose="020B0604020202020204" pitchFamily="34" charset="0"/>
              </a:rPr>
              <a:t>5.  Infra-structure </a:t>
            </a:r>
            <a:r>
              <a:rPr lang="en-US" altLang="en-US" dirty="0" smtClean="0">
                <a:solidFill>
                  <a:srgbClr val="FFFFFF"/>
                </a:solidFill>
                <a:latin typeface="Arial" panose="020B0604020202020204" pitchFamily="34" charset="0"/>
              </a:rPr>
              <a:t>damage</a:t>
            </a:r>
            <a:endParaRPr lang="en-US" dirty="0"/>
          </a:p>
        </p:txBody>
      </p:sp>
      <p:sp>
        <p:nvSpPr>
          <p:cNvPr id="6" name="Text Box 5"/>
          <p:cNvSpPr txBox="1">
            <a:spLocks noChangeArrowheads="1"/>
          </p:cNvSpPr>
          <p:nvPr/>
        </p:nvSpPr>
        <p:spPr bwMode="auto">
          <a:xfrm>
            <a:off x="261366" y="1715707"/>
            <a:ext cx="488213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Roads, bridges, power lines, and water treatment systems may all be severely damaged or destroyed in a hurricane.</a:t>
            </a:r>
          </a:p>
        </p:txBody>
      </p:sp>
      <p:pic>
        <p:nvPicPr>
          <p:cNvPr id="5" name="Picture 4" descr="This photo shows a repairman surrounded by " title="Infrastructure da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4258" y="1715707"/>
            <a:ext cx="5730169" cy="4028482"/>
          </a:xfrm>
          <a:prstGeom prst="rect">
            <a:avLst/>
          </a:prstGeom>
        </p:spPr>
      </p:pic>
    </p:spTree>
    <p:extLst>
      <p:ext uri="{BB962C8B-B14F-4D97-AF65-F5344CB8AC3E}">
        <p14:creationId xmlns:p14="http://schemas.microsoft.com/office/powerpoint/2010/main" val="2912018271"/>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chemeClr val="tx1"/>
                </a:solidFill>
              </a:rPr>
              <a:t>6.  Recovery Time</a:t>
            </a:r>
            <a:endParaRPr lang="en-US" sz="3600" dirty="0">
              <a:solidFill>
                <a:schemeClr val="tx1"/>
              </a:solidFill>
            </a:endParaRPr>
          </a:p>
        </p:txBody>
      </p:sp>
      <p:sp>
        <p:nvSpPr>
          <p:cNvPr id="6" name="Text Box 5"/>
          <p:cNvSpPr txBox="1">
            <a:spLocks noChangeArrowheads="1"/>
          </p:cNvSpPr>
          <p:nvPr/>
        </p:nvSpPr>
        <p:spPr bwMode="auto">
          <a:xfrm>
            <a:off x="209549" y="2318766"/>
            <a:ext cx="417195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Full recovery from a major hurricane may take YEARS.</a:t>
            </a:r>
          </a:p>
        </p:txBody>
      </p:sp>
      <p:pic>
        <p:nvPicPr>
          <p:cNvPr id="3" name="Picture 2" descr="There can be so much damage to roads, bridges, and power lines that it will take years to rebuild." title="Severely Damaged Brid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1499" y="1873570"/>
            <a:ext cx="7518007" cy="3612830"/>
          </a:xfrm>
          <a:prstGeom prst="rect">
            <a:avLst/>
          </a:prstGeom>
        </p:spPr>
      </p:pic>
    </p:spTree>
    <p:extLst>
      <p:ext uri="{BB962C8B-B14F-4D97-AF65-F5344CB8AC3E}">
        <p14:creationId xmlns:p14="http://schemas.microsoft.com/office/powerpoint/2010/main" val="6717032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chemeClr val="tx1"/>
                </a:solidFill>
              </a:rPr>
              <a:t>Hurricanes are not the only threat</a:t>
            </a:r>
            <a:endParaRPr lang="en-US" sz="3600" dirty="0">
              <a:solidFill>
                <a:schemeClr val="tx1"/>
              </a:solidFill>
            </a:endParaRPr>
          </a:p>
        </p:txBody>
      </p:sp>
      <p:sp>
        <p:nvSpPr>
          <p:cNvPr id="6" name="Text Box 4"/>
          <p:cNvSpPr txBox="1">
            <a:spLocks noChangeArrowheads="1"/>
          </p:cNvSpPr>
          <p:nvPr/>
        </p:nvSpPr>
        <p:spPr bwMode="auto">
          <a:xfrm>
            <a:off x="1953006" y="1748790"/>
            <a:ext cx="7543800" cy="4211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Winter Storms may also present unique challenges to our normal routines.  Like hurricanes, they are not “surprises” and offer some lead and some preparation time.</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But, many people do not heed the warning.</a:t>
            </a:r>
          </a:p>
        </p:txBody>
      </p:sp>
    </p:spTree>
    <p:extLst>
      <p:ext uri="{BB962C8B-B14F-4D97-AF65-F5344CB8AC3E}">
        <p14:creationId xmlns:p14="http://schemas.microsoft.com/office/powerpoint/2010/main" val="2230236435"/>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solidFill>
                  <a:schemeClr val="tx1"/>
                </a:solidFill>
              </a:rPr>
              <a:t>Winter Storm Damage</a:t>
            </a:r>
            <a:endParaRPr lang="en-US" sz="3600" dirty="0">
              <a:solidFill>
                <a:schemeClr val="tx1"/>
              </a:solidFill>
            </a:endParaRPr>
          </a:p>
        </p:txBody>
      </p:sp>
      <p:pic>
        <p:nvPicPr>
          <p:cNvPr id="5" name="Picture 4" descr="This vehicle is iced-in, covered by sleet-covered trees." title="Car trapped under sleet-covered tre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2530" y="1397888"/>
            <a:ext cx="6369748" cy="4240911"/>
          </a:xfrm>
          <a:prstGeom prst="rect">
            <a:avLst/>
          </a:prstGeom>
        </p:spPr>
      </p:pic>
      <p:sp>
        <p:nvSpPr>
          <p:cNvPr id="2" name="TextBox 1"/>
          <p:cNvSpPr txBox="1"/>
          <p:nvPr/>
        </p:nvSpPr>
        <p:spPr>
          <a:xfrm>
            <a:off x="609600" y="2266950"/>
            <a:ext cx="3670554" cy="2308324"/>
          </a:xfrm>
          <a:prstGeom prst="rect">
            <a:avLst/>
          </a:prstGeom>
          <a:noFill/>
        </p:spPr>
        <p:txBody>
          <a:bodyPr wrap="square" rtlCol="0">
            <a:spAutoFit/>
          </a:bodyPr>
          <a:lstStyle/>
          <a:p>
            <a:r>
              <a:rPr lang="en-US" sz="3600" dirty="0" smtClean="0"/>
              <a:t>They can disrupt electricity, transportation, and businesses.</a:t>
            </a:r>
          </a:p>
        </p:txBody>
      </p:sp>
    </p:spTree>
    <p:extLst>
      <p:ext uri="{BB962C8B-B14F-4D97-AF65-F5344CB8AC3E}">
        <p14:creationId xmlns:p14="http://schemas.microsoft.com/office/powerpoint/2010/main" val="1610376189"/>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2450" y="438150"/>
            <a:ext cx="10972800" cy="2109978"/>
          </a:xfrm>
        </p:spPr>
        <p:txBody>
          <a:bodyPr/>
          <a:lstStyle/>
          <a:p>
            <a:r>
              <a:rPr lang="en-US" altLang="en-US" dirty="0">
                <a:solidFill>
                  <a:srgbClr val="FFFFFF"/>
                </a:solidFill>
                <a:latin typeface="Arial" panose="020B0604020202020204" pitchFamily="34" charset="0"/>
              </a:rPr>
              <a:t>People die because they think </a:t>
            </a:r>
            <a:r>
              <a:rPr lang="en-US" altLang="en-US" dirty="0" smtClean="0">
                <a:solidFill>
                  <a:srgbClr val="FFFFFF"/>
                </a:solidFill>
                <a:latin typeface="Arial" panose="020B0604020202020204" pitchFamily="34" charset="0"/>
              </a:rPr>
              <a:t/>
            </a:r>
            <a:br>
              <a:rPr lang="en-US" altLang="en-US" dirty="0" smtClean="0">
                <a:solidFill>
                  <a:srgbClr val="FFFFFF"/>
                </a:solidFill>
                <a:latin typeface="Arial" panose="020B0604020202020204" pitchFamily="34" charset="0"/>
              </a:rPr>
            </a:br>
            <a:r>
              <a:rPr lang="en-US" altLang="en-US" dirty="0">
                <a:solidFill>
                  <a:srgbClr val="FFFFFF"/>
                </a:solidFill>
                <a:latin typeface="Arial" panose="020B0604020202020204" pitchFamily="34" charset="0"/>
              </a:rPr>
              <a:t/>
            </a:r>
            <a:br>
              <a:rPr lang="en-US" altLang="en-US" dirty="0">
                <a:solidFill>
                  <a:srgbClr val="FFFFFF"/>
                </a:solidFill>
                <a:latin typeface="Arial" panose="020B0604020202020204" pitchFamily="34" charset="0"/>
              </a:rPr>
            </a:br>
            <a:r>
              <a:rPr lang="en-US" altLang="en-US" dirty="0" smtClean="0">
                <a:solidFill>
                  <a:srgbClr val="FFFFFF"/>
                </a:solidFill>
                <a:latin typeface="Arial" panose="020B0604020202020204" pitchFamily="34" charset="0"/>
              </a:rPr>
              <a:t>“</a:t>
            </a:r>
            <a:r>
              <a:rPr lang="en-US" altLang="en-US" dirty="0">
                <a:solidFill>
                  <a:srgbClr val="FFFFFF"/>
                </a:solidFill>
                <a:latin typeface="Arial" panose="020B0604020202020204" pitchFamily="34" charset="0"/>
              </a:rPr>
              <a:t>It can’t happen to ME</a:t>
            </a:r>
            <a:r>
              <a:rPr lang="en-US" altLang="en-US" dirty="0" smtClean="0">
                <a:solidFill>
                  <a:srgbClr val="FFFFFF"/>
                </a:solidFill>
                <a:latin typeface="Arial" panose="020B0604020202020204" pitchFamily="34" charset="0"/>
              </a:rPr>
              <a:t>”.</a:t>
            </a:r>
            <a:endParaRPr lang="en-US" dirty="0"/>
          </a:p>
        </p:txBody>
      </p:sp>
      <p:sp>
        <p:nvSpPr>
          <p:cNvPr id="3" name="TextBox 2"/>
          <p:cNvSpPr txBox="1"/>
          <p:nvPr/>
        </p:nvSpPr>
        <p:spPr>
          <a:xfrm>
            <a:off x="3278886" y="3589020"/>
            <a:ext cx="5067300" cy="1015663"/>
          </a:xfrm>
          <a:prstGeom prst="rect">
            <a:avLst/>
          </a:prstGeom>
          <a:noFill/>
        </p:spPr>
        <p:txBody>
          <a:bodyPr wrap="square" rtlCol="0">
            <a:spAutoFit/>
          </a:bodyPr>
          <a:lstStyle/>
          <a:p>
            <a:r>
              <a:rPr lang="en-US" sz="6000" dirty="0" smtClean="0"/>
              <a:t>GET READY!</a:t>
            </a:r>
            <a:endParaRPr lang="en-US" sz="6000" dirty="0"/>
          </a:p>
        </p:txBody>
      </p:sp>
    </p:spTree>
    <p:extLst>
      <p:ext uri="{BB962C8B-B14F-4D97-AF65-F5344CB8AC3E}">
        <p14:creationId xmlns:p14="http://schemas.microsoft.com/office/powerpoint/2010/main" val="3403297531"/>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solidFill>
                  <a:schemeClr val="tx1"/>
                </a:solidFill>
              </a:rPr>
              <a:t>TORNADO</a:t>
            </a:r>
            <a:endParaRPr lang="en-US" sz="3600" dirty="0">
              <a:solidFill>
                <a:schemeClr val="tx1"/>
              </a:solidFill>
            </a:endParaRPr>
          </a:p>
        </p:txBody>
      </p:sp>
      <p:sp>
        <p:nvSpPr>
          <p:cNvPr id="2" name="TextBox 1"/>
          <p:cNvSpPr txBox="1"/>
          <p:nvPr/>
        </p:nvSpPr>
        <p:spPr>
          <a:xfrm>
            <a:off x="926592" y="2075454"/>
            <a:ext cx="10655808" cy="2862322"/>
          </a:xfrm>
          <a:prstGeom prst="rect">
            <a:avLst/>
          </a:prstGeom>
          <a:noFill/>
        </p:spPr>
        <p:txBody>
          <a:bodyPr wrap="square" rtlCol="0">
            <a:spAutoFit/>
          </a:bodyPr>
          <a:lstStyle/>
          <a:p>
            <a:endParaRPr lang="en-US" sz="3600" dirty="0"/>
          </a:p>
          <a:p>
            <a:r>
              <a:rPr lang="en-US" sz="3600" dirty="0" smtClean="0"/>
              <a:t>	The season for Tornados is, basically, SPRING:</a:t>
            </a:r>
          </a:p>
          <a:p>
            <a:r>
              <a:rPr lang="en-US" sz="3600" dirty="0"/>
              <a:t>	</a:t>
            </a:r>
            <a:r>
              <a:rPr lang="en-US" sz="3600" dirty="0" smtClean="0"/>
              <a:t>	                   MARCH – APRIL – MAY</a:t>
            </a:r>
          </a:p>
          <a:p>
            <a:r>
              <a:rPr lang="en-US" sz="3600" dirty="0" smtClean="0"/>
              <a:t>But they can and do occur in every month of the year.</a:t>
            </a:r>
            <a:endParaRPr lang="en-US" sz="3600" dirty="0"/>
          </a:p>
        </p:txBody>
      </p:sp>
    </p:spTree>
    <p:extLst>
      <p:ext uri="{BB962C8B-B14F-4D97-AF65-F5344CB8AC3E}">
        <p14:creationId xmlns:p14="http://schemas.microsoft.com/office/powerpoint/2010/main" val="3273154726"/>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z="3600" dirty="0" smtClean="0">
                <a:solidFill>
                  <a:srgbClr val="002060"/>
                </a:solidFill>
              </a:rPr>
              <a:t>Tornadoes</a:t>
            </a:r>
            <a:endParaRPr lang="en-US" sz="3600" dirty="0">
              <a:solidFill>
                <a:srgbClr val="002060"/>
              </a:solidFill>
            </a:endParaRPr>
          </a:p>
        </p:txBody>
      </p:sp>
      <p:pic>
        <p:nvPicPr>
          <p:cNvPr id="3" name="Picture 2" descr="Photo background of a tornado in an open field." title="Tornad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7552" y="410356"/>
            <a:ext cx="10055586" cy="5688162"/>
          </a:xfrm>
          <a:prstGeom prst="rect">
            <a:avLst/>
          </a:prstGeom>
        </p:spPr>
      </p:pic>
      <p:sp>
        <p:nvSpPr>
          <p:cNvPr id="2" name="TextBox 1"/>
          <p:cNvSpPr txBox="1"/>
          <p:nvPr/>
        </p:nvSpPr>
        <p:spPr>
          <a:xfrm>
            <a:off x="1524000" y="1074772"/>
            <a:ext cx="7226105" cy="5078313"/>
          </a:xfrm>
          <a:prstGeom prst="rect">
            <a:avLst/>
          </a:prstGeom>
          <a:noFill/>
        </p:spPr>
        <p:txBody>
          <a:bodyPr wrap="square" rtlCol="0">
            <a:spAutoFit/>
          </a:bodyPr>
          <a:lstStyle/>
          <a:p>
            <a:endParaRPr lang="en-US" sz="3600" b="1" dirty="0" smtClean="0">
              <a:solidFill>
                <a:schemeClr val="bg1"/>
              </a:solidFill>
            </a:endParaRPr>
          </a:p>
          <a:p>
            <a:endParaRPr lang="en-US" sz="3600" b="1" dirty="0">
              <a:solidFill>
                <a:schemeClr val="bg1"/>
              </a:solidFill>
            </a:endParaRPr>
          </a:p>
          <a:p>
            <a:r>
              <a:rPr lang="en-US" sz="3600" b="1" dirty="0" smtClean="0">
                <a:solidFill>
                  <a:srgbClr val="002060"/>
                </a:solidFill>
              </a:rPr>
              <a:t>Occur during severe thunderstorms</a:t>
            </a:r>
          </a:p>
          <a:p>
            <a:r>
              <a:rPr lang="en-US" sz="3600" b="1" dirty="0" smtClean="0">
                <a:solidFill>
                  <a:srgbClr val="002060"/>
                </a:solidFill>
              </a:rPr>
              <a:t>May occur with very little warning</a:t>
            </a:r>
          </a:p>
          <a:p>
            <a:r>
              <a:rPr lang="en-US" sz="3600" b="1" dirty="0" smtClean="0">
                <a:solidFill>
                  <a:srgbClr val="002060"/>
                </a:solidFill>
              </a:rPr>
              <a:t>Can be small or HUGE</a:t>
            </a:r>
          </a:p>
          <a:p>
            <a:endParaRPr lang="en-US" sz="3600" dirty="0" smtClean="0">
              <a:solidFill>
                <a:schemeClr val="bg1"/>
              </a:solidFill>
            </a:endParaRPr>
          </a:p>
          <a:p>
            <a:r>
              <a:rPr lang="en-US" sz="3600" dirty="0"/>
              <a:t>	</a:t>
            </a:r>
          </a:p>
        </p:txBody>
      </p:sp>
    </p:spTree>
    <p:extLst>
      <p:ext uri="{BB962C8B-B14F-4D97-AF65-F5344CB8AC3E}">
        <p14:creationId xmlns:p14="http://schemas.microsoft.com/office/powerpoint/2010/main" val="2955497805"/>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solidFill>
                  <a:schemeClr val="tx1"/>
                </a:solidFill>
              </a:rPr>
              <a:t>MAKE A PLAN</a:t>
            </a:r>
            <a:endParaRPr lang="en-US" sz="3600" dirty="0">
              <a:solidFill>
                <a:schemeClr val="tx1"/>
              </a:solidFill>
            </a:endParaRPr>
          </a:p>
        </p:txBody>
      </p:sp>
      <p:sp>
        <p:nvSpPr>
          <p:cNvPr id="7" name="Content Placeholder 6"/>
          <p:cNvSpPr>
            <a:spLocks noGrp="1"/>
          </p:cNvSpPr>
          <p:nvPr>
            <p:ph idx="1"/>
          </p:nvPr>
        </p:nvSpPr>
        <p:spPr/>
        <p:txBody>
          <a:bodyPr/>
          <a:lstStyle/>
          <a:p>
            <a:pPr marL="0" lvl="0" indent="0">
              <a:spcBef>
                <a:spcPct val="50000"/>
              </a:spcBef>
              <a:buNone/>
              <a:defRPr/>
            </a:pPr>
            <a:r>
              <a:rPr lang="en-US" altLang="en-US" dirty="0" smtClean="0">
                <a:solidFill>
                  <a:srgbClr val="FFFFFF"/>
                </a:solidFill>
                <a:latin typeface="Arial" panose="020B0604020202020204" pitchFamily="34" charset="0"/>
              </a:rPr>
              <a:t>You </a:t>
            </a:r>
            <a:r>
              <a:rPr lang="en-US" altLang="en-US" dirty="0">
                <a:solidFill>
                  <a:srgbClr val="FFFFFF"/>
                </a:solidFill>
                <a:latin typeface="Arial" panose="020B0604020202020204" pitchFamily="34" charset="0"/>
              </a:rPr>
              <a:t>may need to rely on your OWN resources for at least several days.  </a:t>
            </a:r>
          </a:p>
          <a:p>
            <a:pPr marL="0" lvl="0" indent="0">
              <a:spcBef>
                <a:spcPct val="50000"/>
              </a:spcBef>
              <a:buNone/>
              <a:defRPr/>
            </a:pPr>
            <a:endParaRPr lang="en-US" altLang="en-US" dirty="0">
              <a:solidFill>
                <a:srgbClr val="FFFFFF"/>
              </a:solidFill>
              <a:latin typeface="Arial" panose="020B0604020202020204" pitchFamily="34" charset="0"/>
            </a:endParaRPr>
          </a:p>
          <a:p>
            <a:pPr marL="0" lvl="0" indent="0">
              <a:spcBef>
                <a:spcPct val="50000"/>
              </a:spcBef>
              <a:buNone/>
              <a:defRPr/>
            </a:pPr>
            <a:r>
              <a:rPr lang="en-US" altLang="en-US" dirty="0">
                <a:solidFill>
                  <a:srgbClr val="FFFFFF"/>
                </a:solidFill>
                <a:latin typeface="Arial" panose="020B0604020202020204" pitchFamily="34" charset="0"/>
              </a:rPr>
              <a:t>Bottom line:  </a:t>
            </a:r>
          </a:p>
          <a:p>
            <a:pPr marL="0" lvl="0" indent="0">
              <a:spcBef>
                <a:spcPct val="50000"/>
              </a:spcBef>
              <a:buNone/>
              <a:defRPr/>
            </a:pPr>
            <a:r>
              <a:rPr lang="en-US" altLang="en-US" dirty="0">
                <a:solidFill>
                  <a:srgbClr val="FFFFFF"/>
                </a:solidFill>
                <a:latin typeface="Arial" panose="020B0604020202020204" pitchFamily="34" charset="0"/>
              </a:rPr>
              <a:t>Your safety and well-being is </a:t>
            </a:r>
            <a:r>
              <a:rPr lang="en-US" altLang="en-US" dirty="0">
                <a:solidFill>
                  <a:srgbClr val="FFFF00"/>
                </a:solidFill>
                <a:latin typeface="Arial" panose="020B0604020202020204" pitchFamily="34" charset="0"/>
              </a:rPr>
              <a:t>your</a:t>
            </a:r>
            <a:r>
              <a:rPr lang="en-US" altLang="en-US" dirty="0">
                <a:solidFill>
                  <a:srgbClr val="FFFFFF"/>
                </a:solidFill>
                <a:latin typeface="Arial" panose="020B0604020202020204" pitchFamily="34" charset="0"/>
              </a:rPr>
              <a:t> hands.</a:t>
            </a:r>
          </a:p>
          <a:p>
            <a:endParaRPr lang="en-US" dirty="0"/>
          </a:p>
        </p:txBody>
      </p:sp>
    </p:spTree>
    <p:extLst>
      <p:ext uri="{BB962C8B-B14F-4D97-AF65-F5344CB8AC3E}">
        <p14:creationId xmlns:p14="http://schemas.microsoft.com/office/powerpoint/2010/main" val="35812303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600" dirty="0" smtClean="0">
                <a:solidFill>
                  <a:schemeClr val="tx1"/>
                </a:solidFill>
              </a:rPr>
              <a:t>Your safety – Your responsibility</a:t>
            </a:r>
            <a:endParaRPr lang="en-US" sz="3600" dirty="0">
              <a:solidFill>
                <a:schemeClr val="tx1"/>
              </a:solidFill>
            </a:endParaRPr>
          </a:p>
        </p:txBody>
      </p:sp>
      <p:sp>
        <p:nvSpPr>
          <p:cNvPr id="6" name="Text Box 4"/>
          <p:cNvSpPr txBox="1">
            <a:spLocks noChangeArrowheads="1"/>
          </p:cNvSpPr>
          <p:nvPr/>
        </p:nvSpPr>
        <p:spPr bwMode="auto">
          <a:xfrm>
            <a:off x="1762506" y="1417638"/>
            <a:ext cx="76962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In a widespread situation, you may need to rely on your OWN resources for at least several days.  </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Bottom line:  </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Your safety and well-being is </a:t>
            </a:r>
            <a:r>
              <a:rPr kumimoji="0" lang="en-US" altLang="en-US" sz="3600" b="0" i="0" u="none" strike="noStrike" kern="0" cap="none" spc="0" normalizeH="0" baseline="0" noProof="0" dirty="0" smtClean="0">
                <a:ln>
                  <a:noFill/>
                </a:ln>
                <a:solidFill>
                  <a:srgbClr val="FFFF00"/>
                </a:solidFill>
                <a:effectLst/>
                <a:uLnTx/>
                <a:uFillTx/>
                <a:latin typeface="Arial" panose="020B0604020202020204" pitchFamily="34" charset="0"/>
              </a:rPr>
              <a:t>your</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hands.</a:t>
            </a:r>
          </a:p>
        </p:txBody>
      </p:sp>
    </p:spTree>
    <p:extLst>
      <p:ext uri="{BB962C8B-B14F-4D97-AF65-F5344CB8AC3E}">
        <p14:creationId xmlns:p14="http://schemas.microsoft.com/office/powerpoint/2010/main" val="3083389882"/>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chemeClr val="tx1"/>
                </a:solidFill>
              </a:rPr>
              <a:t>Warning and Notifications</a:t>
            </a:r>
            <a:endParaRPr lang="en-US" dirty="0">
              <a:solidFill>
                <a:schemeClr val="tx1"/>
              </a:solidFill>
            </a:endParaRPr>
          </a:p>
        </p:txBody>
      </p:sp>
      <p:sp>
        <p:nvSpPr>
          <p:cNvPr id="6" name="Text Box 5"/>
          <p:cNvSpPr txBox="1">
            <a:spLocks noChangeArrowheads="1"/>
          </p:cNvSpPr>
          <p:nvPr/>
        </p:nvSpPr>
        <p:spPr bwMode="auto">
          <a:xfrm>
            <a:off x="185928" y="1918716"/>
            <a:ext cx="7072122"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How do YOU receive warnings?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Text </a:t>
            </a:r>
            <a:r>
              <a:rPr lang="en-US" altLang="en-US" kern="0" dirty="0" smtClean="0">
                <a:solidFill>
                  <a:srgbClr val="FFFFFF"/>
                </a:solidFill>
              </a:rPr>
              <a:t>or email </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message 		alerts?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TV</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or Radio news bulletins?</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baseline="0" dirty="0">
                <a:solidFill>
                  <a:srgbClr val="FFFFFF"/>
                </a:solidFill>
              </a:rPr>
              <a:t>	</a:t>
            </a:r>
            <a:r>
              <a:rPr lang="en-US" altLang="en-US" kern="0" baseline="0" dirty="0" smtClean="0">
                <a:solidFill>
                  <a:srgbClr val="FFFFFF"/>
                </a:solidFill>
              </a:rPr>
              <a:t>Friends or</a:t>
            </a:r>
            <a:r>
              <a:rPr lang="en-US" altLang="en-US" kern="0" dirty="0" smtClean="0">
                <a:solidFill>
                  <a:srgbClr val="FFFFFF"/>
                </a:solidFill>
              </a:rPr>
              <a:t> family?</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p:txBody>
      </p:sp>
      <p:pic>
        <p:nvPicPr>
          <p:cNvPr id="3" name="Picture 2" descr="The photo shows a news team reporting &quot;breaking news&quot;." title="New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5509" y="1232916"/>
            <a:ext cx="4428003" cy="2691384"/>
          </a:xfrm>
          <a:prstGeom prst="rect">
            <a:avLst/>
          </a:prstGeom>
        </p:spPr>
      </p:pic>
    </p:spTree>
    <p:extLst>
      <p:ext uri="{BB962C8B-B14F-4D97-AF65-F5344CB8AC3E}">
        <p14:creationId xmlns:p14="http://schemas.microsoft.com/office/powerpoint/2010/main" val="39003669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dissolv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dissolv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dissolve">
                                      <p:cBhvr>
                                        <p:cTn id="22"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531114" y="636588"/>
            <a:ext cx="10972800" cy="1143000"/>
          </a:xfrm>
        </p:spPr>
        <p:txBody>
          <a:bodyPr/>
          <a:lstStyle/>
          <a:p>
            <a:r>
              <a:rPr lang="en-US" dirty="0">
                <a:latin typeface="Arial" panose="020B0604020202020204" pitchFamily="34" charset="0"/>
                <a:cs typeface="Arial" panose="020B0604020202020204" pitchFamily="34" charset="0"/>
              </a:rPr>
              <a:t>Many of us rely on Email or Text alerts</a:t>
            </a:r>
            <a:endParaRPr lang="en-US" dirty="0"/>
          </a:p>
        </p:txBody>
      </p:sp>
      <p:pic>
        <p:nvPicPr>
          <p:cNvPr id="5" name="Picture 4" descr="Email message alert" title="Email alert mess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114" y="2013522"/>
            <a:ext cx="3189288" cy="3061716"/>
          </a:xfrm>
          <a:prstGeom prst="rect">
            <a:avLst/>
          </a:prstGeom>
        </p:spPr>
      </p:pic>
      <p:sp>
        <p:nvSpPr>
          <p:cNvPr id="2" name="TextBox 1"/>
          <p:cNvSpPr txBox="1"/>
          <p:nvPr/>
        </p:nvSpPr>
        <p:spPr>
          <a:xfrm>
            <a:off x="4400550" y="1779588"/>
            <a:ext cx="7486650" cy="3970318"/>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Do you subscribe to a reliable weather service?</a:t>
            </a:r>
          </a:p>
          <a:p>
            <a:endParaRPr lang="en-US" sz="3600" dirty="0">
              <a:latin typeface="Arial" panose="020B0604020202020204" pitchFamily="34" charset="0"/>
              <a:cs typeface="Arial" panose="020B0604020202020204" pitchFamily="34" charset="0"/>
            </a:endParaRPr>
          </a:p>
          <a:p>
            <a:r>
              <a:rPr lang="en-US" sz="3600" dirty="0" smtClean="0">
                <a:latin typeface="Arial" panose="020B0604020202020204" pitchFamily="34" charset="0"/>
                <a:cs typeface="Arial" panose="020B0604020202020204" pitchFamily="34" charset="0"/>
              </a:rPr>
              <a:t> </a:t>
            </a:r>
            <a:r>
              <a:rPr lang="en-US" sz="3600" dirty="0">
                <a:latin typeface="Arial" panose="020B0604020202020204" pitchFamily="34" charset="0"/>
                <a:cs typeface="Arial" panose="020B0604020202020204" pitchFamily="34" charset="0"/>
              </a:rPr>
              <a:t>In a widespread power outage, how will </a:t>
            </a:r>
            <a:r>
              <a:rPr lang="en-US" sz="3600" dirty="0" smtClean="0">
                <a:latin typeface="Arial" panose="020B0604020202020204" pitchFamily="34" charset="0"/>
                <a:cs typeface="Arial" panose="020B0604020202020204" pitchFamily="34" charset="0"/>
              </a:rPr>
              <a:t>you keep </a:t>
            </a:r>
            <a:r>
              <a:rPr lang="en-US" sz="3600" dirty="0">
                <a:latin typeface="Arial" panose="020B0604020202020204" pitchFamily="34" charset="0"/>
                <a:cs typeface="Arial" panose="020B0604020202020204" pitchFamily="34" charset="0"/>
              </a:rPr>
              <a:t>your phone charged?</a:t>
            </a:r>
          </a:p>
          <a:p>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5145060"/>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570038"/>
          </a:xfrm>
        </p:spPr>
        <p:txBody>
          <a:bodyPr/>
          <a:lstStyle/>
          <a:p>
            <a:r>
              <a:rPr lang="en-US" altLang="en-US" b="1" dirty="0">
                <a:solidFill>
                  <a:srgbClr val="FFFFFF"/>
                </a:solidFill>
                <a:latin typeface="Arial" panose="020B0604020202020204" pitchFamily="34" charset="0"/>
              </a:rPr>
              <a:t>Make a </a:t>
            </a:r>
            <a:r>
              <a:rPr lang="en-US" altLang="en-US" b="1" dirty="0" smtClean="0">
                <a:solidFill>
                  <a:srgbClr val="FFFFFF"/>
                </a:solidFill>
                <a:latin typeface="Arial" panose="020B0604020202020204" pitchFamily="34" charset="0"/>
              </a:rPr>
              <a:t>Plan</a:t>
            </a:r>
            <a:endParaRPr lang="en-US" dirty="0"/>
          </a:p>
        </p:txBody>
      </p:sp>
      <p:pic>
        <p:nvPicPr>
          <p:cNvPr id="3" name="Picture 2" descr="Photo showing an emergency preparedness checklist sample" title="Emergency Checklis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7350" y="1581150"/>
            <a:ext cx="5410200" cy="3581400"/>
          </a:xfrm>
          <a:prstGeom prst="rect">
            <a:avLst/>
          </a:prstGeom>
        </p:spPr>
      </p:pic>
      <p:sp>
        <p:nvSpPr>
          <p:cNvPr id="6" name="Text Box 2"/>
          <p:cNvSpPr txBox="1">
            <a:spLocks noChangeArrowheads="1"/>
          </p:cNvSpPr>
          <p:nvPr/>
        </p:nvSpPr>
        <p:spPr bwMode="auto">
          <a:xfrm>
            <a:off x="-323850" y="2202180"/>
            <a:ext cx="466725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For yourself</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For your Family</a:t>
            </a:r>
          </a:p>
        </p:txBody>
      </p:sp>
    </p:spTree>
    <p:extLst>
      <p:ext uri="{BB962C8B-B14F-4D97-AF65-F5344CB8AC3E}">
        <p14:creationId xmlns:p14="http://schemas.microsoft.com/office/powerpoint/2010/main" val="2123779898"/>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smtClean="0">
                <a:solidFill>
                  <a:srgbClr val="FFFF00"/>
                </a:solidFill>
                <a:latin typeface="Arial" panose="020B0604020202020204" pitchFamily="34" charset="0"/>
              </a:rPr>
              <a:t>Warning</a:t>
            </a:r>
            <a:endParaRPr lang="en-US" dirty="0"/>
          </a:p>
        </p:txBody>
      </p:sp>
      <p:sp>
        <p:nvSpPr>
          <p:cNvPr id="6" name="Text Box 4"/>
          <p:cNvSpPr txBox="1">
            <a:spLocks noChangeArrowheads="1"/>
          </p:cNvSpPr>
          <p:nvPr/>
        </p:nvSpPr>
        <p:spPr bwMode="auto">
          <a:xfrm>
            <a:off x="1459992" y="1560576"/>
            <a:ext cx="830580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How will you receive the warning?</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Check in with local 9-1-1</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Center</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Tell them your needs for			communication and alerting</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Contact LOCAL Emergency			Management Office</a:t>
            </a:r>
          </a:p>
        </p:txBody>
      </p:sp>
    </p:spTree>
    <p:extLst>
      <p:ext uri="{BB962C8B-B14F-4D97-AF65-F5344CB8AC3E}">
        <p14:creationId xmlns:p14="http://schemas.microsoft.com/office/powerpoint/2010/main" val="105942265"/>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600" dirty="0" smtClean="0">
                <a:solidFill>
                  <a:schemeClr val="tx1"/>
                </a:solidFill>
              </a:rPr>
              <a:t>How can you find your family?		</a:t>
            </a:r>
            <a:endParaRPr lang="en-US" sz="3600" dirty="0">
              <a:solidFill>
                <a:schemeClr val="tx1"/>
              </a:solidFill>
            </a:endParaRPr>
          </a:p>
        </p:txBody>
      </p:sp>
      <p:sp>
        <p:nvSpPr>
          <p:cNvPr id="6" name="Text Box 2"/>
          <p:cNvSpPr txBox="1">
            <a:spLocks noChangeArrowheads="1"/>
          </p:cNvSpPr>
          <p:nvPr/>
        </p:nvSpPr>
        <p:spPr bwMode="auto">
          <a:xfrm>
            <a:off x="285750" y="1425576"/>
            <a:ext cx="8001000"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Meeting Place</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Near Home</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Away from Home</a:t>
            </a:r>
          </a:p>
          <a:p>
            <a:pPr marL="0" marR="0" lvl="0" indent="0" defTabSz="914400" eaLnBrk="1" fontAlgn="base" latinLnBrk="0" hangingPunct="1">
              <a:lnSpc>
                <a:spcPct val="100000"/>
              </a:lnSpc>
              <a:spcBef>
                <a:spcPct val="50000"/>
              </a:spcBef>
              <a:spcAft>
                <a:spcPct val="0"/>
              </a:spcAft>
              <a:buClrTx/>
              <a:buSzTx/>
              <a:buFontTx/>
              <a:buNone/>
              <a:tabLst/>
              <a:defRPr/>
            </a:pP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Establish CONTACT POINTS in case you are separated from family</a:t>
            </a:r>
          </a:p>
        </p:txBody>
      </p:sp>
    </p:spTree>
    <p:extLst>
      <p:ext uri="{BB962C8B-B14F-4D97-AF65-F5344CB8AC3E}">
        <p14:creationId xmlns:p14="http://schemas.microsoft.com/office/powerpoint/2010/main" val="2570532168"/>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FFFFFF"/>
                </a:solidFill>
                <a:latin typeface="Arial" panose="020B0604020202020204" pitchFamily="34" charset="0"/>
              </a:rPr>
              <a:t>CONTACT POINT </a:t>
            </a:r>
            <a:endParaRPr lang="en-US" dirty="0"/>
          </a:p>
        </p:txBody>
      </p:sp>
      <p:pic>
        <p:nvPicPr>
          <p:cNvPr id="3" name="Picture 2" descr="Picture of a cell phone text message" title="Cell phon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0366" y="2646136"/>
            <a:ext cx="3538583" cy="2211614"/>
          </a:xfrm>
          <a:prstGeom prst="rect">
            <a:avLst/>
          </a:prstGeom>
        </p:spPr>
      </p:pic>
      <p:sp>
        <p:nvSpPr>
          <p:cNvPr id="6" name="Text Box 2"/>
          <p:cNvSpPr txBox="1">
            <a:spLocks noChangeArrowheads="1"/>
          </p:cNvSpPr>
          <p:nvPr/>
        </p:nvSpPr>
        <p:spPr bwMode="auto">
          <a:xfrm>
            <a:off x="1014222" y="1779588"/>
            <a:ext cx="800100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dirty="0" smtClean="0">
                <a:solidFill>
                  <a:srgbClr val="FFFFFF"/>
                </a:solidFill>
              </a:rPr>
              <a:t>Use a </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Telephone /</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Text</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number</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of</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a f</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amily </a:t>
            </a:r>
            <a:r>
              <a:rPr lang="en-US" altLang="en-US" kern="0" dirty="0">
                <a:solidFill>
                  <a:srgbClr val="FFFFFF"/>
                </a:solidFill>
              </a:rPr>
              <a:t>m</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ember or friend who lives away from the local area.</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Serves as a common “check in” point for all family members if separated during crisis period.  Keep contact information current.</a:t>
            </a:r>
          </a:p>
        </p:txBody>
      </p:sp>
    </p:spTree>
    <p:extLst>
      <p:ext uri="{BB962C8B-B14F-4D97-AF65-F5344CB8AC3E}">
        <p14:creationId xmlns:p14="http://schemas.microsoft.com/office/powerpoint/2010/main" val="2951574502"/>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FFFFFF"/>
                </a:solidFill>
                <a:latin typeface="Arial" panose="020B0604020202020204" pitchFamily="34" charset="0"/>
              </a:rPr>
              <a:t>READY TO GO “ </a:t>
            </a:r>
            <a:r>
              <a:rPr lang="en-US" altLang="en-US" dirty="0" smtClean="0">
                <a:solidFill>
                  <a:srgbClr val="FFFFFF"/>
                </a:solidFill>
                <a:latin typeface="Arial" panose="020B0604020202020204" pitchFamily="34" charset="0"/>
              </a:rPr>
              <a:t>Kit</a:t>
            </a:r>
            <a:endParaRPr lang="en-US" dirty="0"/>
          </a:p>
        </p:txBody>
      </p:sp>
      <p:sp>
        <p:nvSpPr>
          <p:cNvPr id="6" name="Text Box 2"/>
          <p:cNvSpPr txBox="1">
            <a:spLocks noChangeArrowheads="1"/>
          </p:cNvSpPr>
          <p:nvPr/>
        </p:nvSpPr>
        <p:spPr bwMode="auto">
          <a:xfrm>
            <a:off x="400050" y="1920690"/>
            <a:ext cx="54292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“What you need depends upon YOUR needs.</a:t>
            </a:r>
          </a:p>
        </p:txBody>
      </p:sp>
      <p:sp>
        <p:nvSpPr>
          <p:cNvPr id="7" name="Text Box 3"/>
          <p:cNvSpPr txBox="1">
            <a:spLocks noChangeArrowheads="1"/>
          </p:cNvSpPr>
          <p:nvPr/>
        </p:nvSpPr>
        <p:spPr bwMode="auto">
          <a:xfrm>
            <a:off x="400050" y="3471671"/>
            <a:ext cx="485775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Different challenges require different supplies, but there are some basics…</a:t>
            </a:r>
          </a:p>
        </p:txBody>
      </p:sp>
      <p:pic>
        <p:nvPicPr>
          <p:cNvPr id="8" name="Picture 7" descr="Photo showing a plastic bin filled with emeregency supplies like water and toilet paper and Kniting supplies (to keep occupied in the shelter)" title="To Go Ki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29300" y="1681817"/>
            <a:ext cx="6162675" cy="4098178"/>
          </a:xfrm>
          <a:prstGeom prst="rect">
            <a:avLst/>
          </a:prstGeom>
        </p:spPr>
      </p:pic>
    </p:spTree>
    <p:extLst>
      <p:ext uri="{BB962C8B-B14F-4D97-AF65-F5344CB8AC3E}">
        <p14:creationId xmlns:p14="http://schemas.microsoft.com/office/powerpoint/2010/main" val="1877356317"/>
      </p:ext>
    </p:extLst>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600" dirty="0" smtClean="0">
                <a:solidFill>
                  <a:schemeClr val="tx1"/>
                </a:solidFill>
              </a:rPr>
              <a:t>Some “To-Go” Kit items:</a:t>
            </a:r>
            <a:endParaRPr lang="en-US" sz="3600" dirty="0">
              <a:solidFill>
                <a:schemeClr val="tx1"/>
              </a:solidFill>
            </a:endParaRPr>
          </a:p>
        </p:txBody>
      </p:sp>
      <p:sp>
        <p:nvSpPr>
          <p:cNvPr id="6" name="Text Box 5"/>
          <p:cNvSpPr txBox="1">
            <a:spLocks noChangeArrowheads="1"/>
          </p:cNvSpPr>
          <p:nvPr/>
        </p:nvSpPr>
        <p:spPr bwMode="auto">
          <a:xfrm>
            <a:off x="201168" y="1345692"/>
            <a:ext cx="8077200"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571500" marR="0" lvl="0" indent="-5715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3200" b="0" i="0" u="none" strike="noStrike" kern="0" cap="none" spc="0" normalizeH="0" baseline="0" noProof="0" dirty="0" smtClean="0">
                <a:ln>
                  <a:noFill/>
                </a:ln>
                <a:solidFill>
                  <a:srgbClr val="FFFFFF"/>
                </a:solidFill>
                <a:effectLst/>
                <a:uLnTx/>
                <a:uFillTx/>
                <a:latin typeface="Arial" panose="020B0604020202020204" pitchFamily="34" charset="0"/>
              </a:rPr>
              <a:t>Flashlights / Batteries / Chargers and 	cords   </a:t>
            </a:r>
          </a:p>
          <a:p>
            <a:pPr marL="571500" marR="0" lvl="0" indent="-5715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3200" b="0" i="0" u="none" strike="noStrike" kern="0" cap="none" spc="0" normalizeH="0" baseline="0" noProof="0" dirty="0" smtClean="0">
                <a:ln>
                  <a:noFill/>
                </a:ln>
                <a:solidFill>
                  <a:srgbClr val="FFFFFF"/>
                </a:solidFill>
                <a:effectLst/>
                <a:uLnTx/>
                <a:uFillTx/>
                <a:latin typeface="Arial" panose="020B0604020202020204" pitchFamily="34" charset="0"/>
              </a:rPr>
              <a:t>Drinking Water (</a:t>
            </a:r>
            <a:r>
              <a:rPr kumimoji="0" lang="en-US" altLang="en-US" sz="3200" b="0" i="0" u="none" strike="noStrike" kern="0" cap="none" spc="0" normalizeH="0" baseline="0" noProof="0" dirty="0" smtClean="0">
                <a:ln>
                  <a:noFill/>
                </a:ln>
                <a:solidFill>
                  <a:srgbClr val="FFFF00"/>
                </a:solidFill>
                <a:effectLst/>
                <a:uLnTx/>
                <a:uFillTx/>
                <a:latin typeface="Arial" panose="020B0604020202020204" pitchFamily="34" charset="0"/>
              </a:rPr>
              <a:t>1 gal per person/day)</a:t>
            </a:r>
            <a:endParaRPr kumimoji="0" lang="en-US" altLang="en-US" sz="3200" b="0" i="0" u="none" strike="noStrike" kern="0" cap="none" spc="0" normalizeH="0" baseline="0" noProof="0" dirty="0" smtClean="0">
              <a:ln>
                <a:noFill/>
              </a:ln>
              <a:solidFill>
                <a:srgbClr val="FFFFFF"/>
              </a:solidFill>
              <a:effectLst/>
              <a:uLnTx/>
              <a:uFillTx/>
              <a:latin typeface="Arial" panose="020B0604020202020204" pitchFamily="34" charset="0"/>
            </a:endParaRPr>
          </a:p>
          <a:p>
            <a:pPr marL="571500" marR="0" lvl="0" indent="-5715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3200" b="0" i="0" u="none" strike="noStrike" kern="0" cap="none" spc="0" normalizeH="0" baseline="0" noProof="0" dirty="0" smtClean="0">
                <a:ln>
                  <a:noFill/>
                </a:ln>
                <a:solidFill>
                  <a:srgbClr val="FFFFFF"/>
                </a:solidFill>
                <a:effectLst/>
                <a:uLnTx/>
                <a:uFillTx/>
                <a:latin typeface="Arial" panose="020B0604020202020204" pitchFamily="34" charset="0"/>
              </a:rPr>
              <a:t>Medicines / Prescriptions </a:t>
            </a:r>
          </a:p>
          <a:p>
            <a:pPr marL="571500" marR="0" lvl="0" indent="-5715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3200" b="0" i="0" u="none" strike="noStrike" kern="0" cap="none" spc="0" normalizeH="0" baseline="0" noProof="0" dirty="0" smtClean="0">
                <a:ln>
                  <a:noFill/>
                </a:ln>
                <a:solidFill>
                  <a:srgbClr val="FFFFFF"/>
                </a:solidFill>
                <a:effectLst/>
                <a:uLnTx/>
                <a:uFillTx/>
                <a:latin typeface="Arial" panose="020B0604020202020204" pitchFamily="34" charset="0"/>
              </a:rPr>
              <a:t>First Aid Kit</a:t>
            </a:r>
          </a:p>
          <a:p>
            <a:pPr marL="571500" marR="0" lvl="0" indent="-5715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3200" b="0" i="0" u="none" strike="noStrike" kern="0" cap="none" spc="0" normalizeH="0" baseline="0" noProof="0" dirty="0" smtClean="0">
                <a:ln>
                  <a:noFill/>
                </a:ln>
                <a:solidFill>
                  <a:srgbClr val="FFFFFF"/>
                </a:solidFill>
                <a:effectLst/>
                <a:uLnTx/>
                <a:uFillTx/>
                <a:latin typeface="Arial" panose="020B0604020202020204" pitchFamily="34" charset="0"/>
              </a:rPr>
              <a:t>Portable Radio / TV (Caption-capable)</a:t>
            </a:r>
          </a:p>
          <a:p>
            <a:pPr marL="571500" marR="0" lvl="0" indent="-5715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3200" b="0" i="0" u="none" strike="noStrike" kern="0" cap="none" spc="0" normalizeH="0" baseline="0" noProof="0" dirty="0" smtClean="0">
                <a:ln>
                  <a:noFill/>
                </a:ln>
                <a:solidFill>
                  <a:srgbClr val="FFFFFF"/>
                </a:solidFill>
                <a:effectLst/>
                <a:uLnTx/>
                <a:uFillTx/>
                <a:latin typeface="Arial" panose="020B0604020202020204" pitchFamily="34" charset="0"/>
              </a:rPr>
              <a:t>Non-perishable Foods</a:t>
            </a:r>
          </a:p>
        </p:txBody>
      </p:sp>
    </p:spTree>
    <p:extLst>
      <p:ext uri="{BB962C8B-B14F-4D97-AF65-F5344CB8AC3E}">
        <p14:creationId xmlns:p14="http://schemas.microsoft.com/office/powerpoint/2010/main" val="3167460666"/>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20712"/>
          </a:xfrm>
        </p:spPr>
        <p:txBody>
          <a:bodyPr/>
          <a:lstStyle/>
          <a:p>
            <a:pPr algn="l"/>
            <a:r>
              <a:rPr lang="en-US" sz="3600" dirty="0" smtClean="0">
                <a:solidFill>
                  <a:schemeClr val="tx1"/>
                </a:solidFill>
              </a:rPr>
              <a:t>More items:</a:t>
            </a:r>
            <a:endParaRPr lang="en-US" sz="3600" dirty="0">
              <a:solidFill>
                <a:schemeClr val="tx1"/>
              </a:solidFill>
            </a:endParaRPr>
          </a:p>
        </p:txBody>
      </p:sp>
      <p:pic>
        <p:nvPicPr>
          <p:cNvPr id="3" name="Picture 2" descr="Photo of non-perishable foods that need little or no cooking" title="Picture of canned good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9706" y="1362074"/>
            <a:ext cx="6970844" cy="3648075"/>
          </a:xfrm>
          <a:prstGeom prst="rect">
            <a:avLst/>
          </a:prstGeom>
        </p:spPr>
      </p:pic>
      <p:sp>
        <p:nvSpPr>
          <p:cNvPr id="6" name="Text Box 4"/>
          <p:cNvSpPr txBox="1">
            <a:spLocks noChangeArrowheads="1"/>
          </p:cNvSpPr>
          <p:nvPr/>
        </p:nvSpPr>
        <p:spPr bwMode="auto">
          <a:xfrm>
            <a:off x="233934" y="1034034"/>
            <a:ext cx="10582656"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457200" marR="0" lvl="0" indent="-4572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2800" b="0" i="0" u="none" strike="noStrike" kern="0" cap="none" spc="0" normalizeH="0" baseline="0" noProof="0" dirty="0" smtClean="0">
                <a:ln>
                  <a:noFill/>
                </a:ln>
                <a:solidFill>
                  <a:srgbClr val="FFFFFF"/>
                </a:solidFill>
                <a:effectLst/>
                <a:uLnTx/>
                <a:uFillTx/>
              </a:rPr>
              <a:t>Can openers</a:t>
            </a:r>
          </a:p>
          <a:p>
            <a:pPr marL="457200" indent="-457200" defTabSz="914400" fontAlgn="base">
              <a:spcBef>
                <a:spcPct val="50000"/>
              </a:spcBef>
              <a:spcAft>
                <a:spcPct val="0"/>
              </a:spcAft>
              <a:buFont typeface="Arial" panose="020B0604020202020204" pitchFamily="34" charset="0"/>
              <a:buChar char="•"/>
            </a:pPr>
            <a:r>
              <a:rPr kumimoji="0" lang="en-US" altLang="en-US" sz="2800" b="0" i="0" u="none" strike="noStrike" kern="0" cap="none" spc="0" normalizeH="0" baseline="0" noProof="0" dirty="0" smtClean="0">
                <a:ln>
                  <a:noFill/>
                </a:ln>
                <a:solidFill>
                  <a:srgbClr val="FFFFFF"/>
                </a:solidFill>
                <a:effectLst/>
                <a:uLnTx/>
                <a:uFillTx/>
              </a:rPr>
              <a:t>Paper plates </a:t>
            </a:r>
            <a:r>
              <a:rPr lang="en-US" altLang="en-US" sz="2800" kern="0" dirty="0">
                <a:solidFill>
                  <a:srgbClr val="FFFFFF"/>
                </a:solidFill>
              </a:rPr>
              <a:t>/ </a:t>
            </a:r>
            <a:r>
              <a:rPr lang="en-US" altLang="en-US" sz="2800" kern="0" dirty="0" smtClean="0">
                <a:solidFill>
                  <a:srgbClr val="FFFFFF"/>
                </a:solidFill>
              </a:rPr>
              <a:t>bowls </a:t>
            </a:r>
          </a:p>
          <a:p>
            <a:pPr marL="457200" indent="-457200" defTabSz="914400" fontAlgn="base">
              <a:spcBef>
                <a:spcPct val="50000"/>
              </a:spcBef>
              <a:spcAft>
                <a:spcPct val="0"/>
              </a:spcAft>
              <a:buFont typeface="Arial" panose="020B0604020202020204" pitchFamily="34" charset="0"/>
              <a:buChar char="•"/>
            </a:pPr>
            <a:r>
              <a:rPr lang="en-US" altLang="en-US" sz="2800" kern="0" dirty="0" smtClean="0">
                <a:solidFill>
                  <a:srgbClr val="FFFFFF"/>
                </a:solidFill>
              </a:rPr>
              <a:t>utensils </a:t>
            </a:r>
            <a:r>
              <a:rPr lang="en-US" altLang="en-US" sz="2800" kern="0" dirty="0">
                <a:solidFill>
                  <a:srgbClr val="FFFFFF"/>
                </a:solidFill>
              </a:rPr>
              <a:t>/ scissors / knives</a:t>
            </a:r>
          </a:p>
          <a:p>
            <a:pPr marL="457200" marR="0" lvl="0" indent="-4572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2800" b="0" i="0" u="none" strike="noStrike" kern="0" cap="none" spc="0" normalizeH="0" baseline="0" noProof="0" dirty="0" smtClean="0">
                <a:ln>
                  <a:noFill/>
                </a:ln>
                <a:solidFill>
                  <a:srgbClr val="FFFFFF"/>
                </a:solidFill>
                <a:effectLst/>
                <a:uLnTx/>
                <a:uFillTx/>
              </a:rPr>
              <a:t>Paper / cloth towels</a:t>
            </a:r>
          </a:p>
          <a:p>
            <a:pPr marL="457200" marR="0" lvl="0" indent="-4572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2800" b="0" i="0" u="none" strike="noStrike" kern="0" cap="none" spc="0" normalizeH="0" baseline="0" noProof="0" dirty="0" smtClean="0">
                <a:ln>
                  <a:noFill/>
                </a:ln>
                <a:solidFill>
                  <a:srgbClr val="FFFFFF"/>
                </a:solidFill>
                <a:effectLst/>
                <a:uLnTx/>
                <a:uFillTx/>
              </a:rPr>
              <a:t>Disinfectants / Lysol</a:t>
            </a:r>
          </a:p>
          <a:p>
            <a:pPr marL="457200" marR="0" lvl="0" indent="-4572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2800" b="0" i="0" u="none" strike="noStrike" kern="0" cap="none" spc="0" normalizeH="0" baseline="0" noProof="0" dirty="0" smtClean="0">
                <a:ln>
                  <a:noFill/>
                </a:ln>
                <a:solidFill>
                  <a:srgbClr val="FFFFFF"/>
                </a:solidFill>
                <a:effectLst/>
                <a:uLnTx/>
                <a:uFillTx/>
              </a:rPr>
              <a:t>Waterless hand soap</a:t>
            </a:r>
          </a:p>
          <a:p>
            <a:pPr marL="457200" marR="0" lvl="0" indent="-4572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kumimoji="0" lang="en-US" altLang="en-US" sz="2800" b="0" i="0" u="none" strike="noStrike" kern="0" cap="none" spc="0" normalizeH="0" baseline="0" noProof="0" dirty="0" smtClean="0">
                <a:ln>
                  <a:noFill/>
                </a:ln>
                <a:solidFill>
                  <a:srgbClr val="FFFFFF"/>
                </a:solidFill>
                <a:effectLst/>
                <a:uLnTx/>
                <a:uFillTx/>
              </a:rPr>
              <a:t>Trash bags</a:t>
            </a:r>
          </a:p>
          <a:p>
            <a:pPr marL="457200" marR="0" lvl="0" indent="-457200" defTabSz="914400" eaLnBrk="1" fontAlgn="base" latinLnBrk="0" hangingPunct="1">
              <a:lnSpc>
                <a:spcPct val="100000"/>
              </a:lnSpc>
              <a:spcBef>
                <a:spcPct val="50000"/>
              </a:spcBef>
              <a:spcAft>
                <a:spcPct val="0"/>
              </a:spcAft>
              <a:buClrTx/>
              <a:buSzTx/>
              <a:buFont typeface="Arial" panose="020B0604020202020204" pitchFamily="34" charset="0"/>
              <a:buChar char="•"/>
              <a:tabLst/>
              <a:defRPr/>
            </a:pPr>
            <a:r>
              <a:rPr lang="en-US" altLang="en-US" sz="2800" kern="0" noProof="0" dirty="0" smtClean="0">
                <a:solidFill>
                  <a:srgbClr val="FFFFFF"/>
                </a:solidFill>
              </a:rPr>
              <a:t>Toilet Paper</a:t>
            </a:r>
            <a:endParaRPr kumimoji="0" lang="en-US" altLang="en-US" sz="2800" b="0" i="0" u="none" strike="noStrike" kern="0" cap="none" spc="0" normalizeH="0" baseline="0" noProof="0" dirty="0" smtClean="0">
              <a:ln>
                <a:noFill/>
              </a:ln>
              <a:solidFill>
                <a:srgbClr val="FFFFFF"/>
              </a:solidFill>
              <a:effectLst/>
              <a:uLnTx/>
              <a:uFillTx/>
            </a:endParaRPr>
          </a:p>
        </p:txBody>
      </p:sp>
    </p:spTree>
    <p:extLst>
      <p:ext uri="{BB962C8B-B14F-4D97-AF65-F5344CB8AC3E}">
        <p14:creationId xmlns:p14="http://schemas.microsoft.com/office/powerpoint/2010/main" val="1393991532"/>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11212"/>
          </a:xfrm>
        </p:spPr>
        <p:txBody>
          <a:bodyPr/>
          <a:lstStyle/>
          <a:p>
            <a:pPr algn="l"/>
            <a:r>
              <a:rPr lang="en-US" sz="3600" dirty="0" smtClean="0">
                <a:solidFill>
                  <a:srgbClr val="FFFFFF"/>
                </a:solidFill>
                <a:latin typeface="Arial" panose="020B0604020202020204" pitchFamily="34" charset="0"/>
              </a:rPr>
              <a:t>Still more… (it’s a big kit)</a:t>
            </a:r>
            <a:endParaRPr lang="en-US" sz="3600" dirty="0"/>
          </a:p>
        </p:txBody>
      </p:sp>
      <p:sp>
        <p:nvSpPr>
          <p:cNvPr id="6" name="Text Box 2"/>
          <p:cNvSpPr txBox="1">
            <a:spLocks noChangeArrowheads="1"/>
          </p:cNvSpPr>
          <p:nvPr/>
        </p:nvSpPr>
        <p:spPr bwMode="auto">
          <a:xfrm>
            <a:off x="-361950" y="1085850"/>
            <a:ext cx="7924800"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Disinfectants / Water Treatment</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Bedding (blankets, pillows)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Extra </a:t>
            </a:r>
            <a:r>
              <a:rPr kumimoji="0" lang="en-US" altLang="en-US" sz="3600" b="0" i="0" u="none" strike="noStrike" kern="0" cap="none" spc="0" normalizeH="0" baseline="0" noProof="0" dirty="0" smtClean="0">
                <a:ln>
                  <a:noFill/>
                </a:ln>
                <a:solidFill>
                  <a:srgbClr val="FFFF00"/>
                </a:solidFill>
                <a:effectLst/>
                <a:uLnTx/>
                <a:uFillTx/>
                <a:latin typeface="Arial" panose="020B0604020202020204" pitchFamily="34" charset="0"/>
              </a:rPr>
              <a:t>seasonal</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clothing </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Cash $$$$</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Gloves (latex and work gloves)</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dirty="0">
                <a:solidFill>
                  <a:srgbClr val="FFFFFF"/>
                </a:solidFill>
              </a:rPr>
              <a:t>	</a:t>
            </a:r>
            <a:r>
              <a:rPr lang="en-US" altLang="en-US" kern="0" dirty="0" smtClean="0">
                <a:solidFill>
                  <a:srgbClr val="FFFFFF"/>
                </a:solidFill>
              </a:rPr>
              <a:t>Shoes</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p:txBody>
      </p:sp>
      <p:pic>
        <p:nvPicPr>
          <p:cNvPr id="9" name="Picture 8" descr="These items include those listed" title="Picture titled Must-Have Survival Kit item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2350" y="1676400"/>
            <a:ext cx="4000500" cy="4000500"/>
          </a:xfrm>
          <a:prstGeom prst="rect">
            <a:avLst/>
          </a:prstGeom>
        </p:spPr>
      </p:pic>
    </p:spTree>
    <p:extLst>
      <p:ext uri="{BB962C8B-B14F-4D97-AF65-F5344CB8AC3E}">
        <p14:creationId xmlns:p14="http://schemas.microsoft.com/office/powerpoint/2010/main" val="1988599347"/>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altLang="en-US" dirty="0">
                <a:solidFill>
                  <a:srgbClr val="FFFFFF"/>
                </a:solidFill>
                <a:latin typeface="Arial" panose="020B0604020202020204" pitchFamily="34" charset="0"/>
              </a:rPr>
              <a:t>Other </a:t>
            </a:r>
            <a:r>
              <a:rPr lang="en-US" altLang="en-US" dirty="0" smtClean="0">
                <a:solidFill>
                  <a:srgbClr val="FFFFFF"/>
                </a:solidFill>
                <a:latin typeface="Arial" panose="020B0604020202020204" pitchFamily="34" charset="0"/>
              </a:rPr>
              <a:t>supplies</a:t>
            </a:r>
            <a:endParaRPr lang="en-US" dirty="0"/>
          </a:p>
        </p:txBody>
      </p:sp>
      <p:sp>
        <p:nvSpPr>
          <p:cNvPr id="6" name="Text Box 2"/>
          <p:cNvSpPr txBox="1">
            <a:spLocks noChangeArrowheads="1"/>
          </p:cNvSpPr>
          <p:nvPr/>
        </p:nvSpPr>
        <p:spPr bwMode="auto">
          <a:xfrm>
            <a:off x="266700" y="1739646"/>
            <a:ext cx="788670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OTC medicines / Vitamins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Post cards / stamps </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Pens / pencils / Note Cards /		   Notebooks / Books / Games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List of Important phone / contact		numbers &amp; email addresses</a:t>
            </a:r>
          </a:p>
        </p:txBody>
      </p:sp>
    </p:spTree>
    <p:extLst>
      <p:ext uri="{BB962C8B-B14F-4D97-AF65-F5344CB8AC3E}">
        <p14:creationId xmlns:p14="http://schemas.microsoft.com/office/powerpoint/2010/main" val="642889656"/>
      </p:ext>
    </p:extLst>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715962"/>
          </a:xfrm>
        </p:spPr>
        <p:txBody>
          <a:bodyPr/>
          <a:lstStyle/>
          <a:p>
            <a:pPr algn="l"/>
            <a:r>
              <a:rPr lang="en-US" sz="3600" dirty="0" smtClean="0">
                <a:solidFill>
                  <a:schemeClr val="tx1"/>
                </a:solidFill>
              </a:rPr>
              <a:t>Shelter-In-Place</a:t>
            </a:r>
            <a:endParaRPr lang="en-US" sz="3600" dirty="0">
              <a:solidFill>
                <a:schemeClr val="tx1"/>
              </a:solidFill>
            </a:endParaRPr>
          </a:p>
        </p:txBody>
      </p:sp>
      <p:sp>
        <p:nvSpPr>
          <p:cNvPr id="4" name="TextBox 3"/>
          <p:cNvSpPr txBox="1"/>
          <p:nvPr/>
        </p:nvSpPr>
        <p:spPr>
          <a:xfrm>
            <a:off x="609600" y="990600"/>
            <a:ext cx="7524750" cy="5016758"/>
          </a:xfrm>
          <a:prstGeom prst="rect">
            <a:avLst/>
          </a:prstGeom>
          <a:noFill/>
        </p:spPr>
        <p:txBody>
          <a:bodyPr wrap="square" rtlCol="0">
            <a:spAutoFit/>
          </a:bodyPr>
          <a:lstStyle/>
          <a:p>
            <a:r>
              <a:rPr lang="en-US" sz="3200" dirty="0" smtClean="0"/>
              <a:t>The “To-Go” Kit could be your Stay-Home Kit if for some reason you are unable to evacuate to a shelter or other housing.</a:t>
            </a:r>
          </a:p>
          <a:p>
            <a:endParaRPr lang="en-US" sz="3200" dirty="0"/>
          </a:p>
          <a:p>
            <a:r>
              <a:rPr lang="en-US" sz="3200" dirty="0" smtClean="0"/>
              <a:t>You will need the same supplies for at least 3 days.</a:t>
            </a:r>
          </a:p>
          <a:p>
            <a:endParaRPr lang="en-US" sz="3200" dirty="0"/>
          </a:p>
          <a:p>
            <a:r>
              <a:rPr lang="en-US" sz="3200" dirty="0" smtClean="0"/>
              <a:t>Roads could be impassable and electricity could be out.</a:t>
            </a:r>
            <a:endParaRPr lang="en-US" sz="3200" dirty="0"/>
          </a:p>
        </p:txBody>
      </p:sp>
    </p:spTree>
    <p:extLst>
      <p:ext uri="{BB962C8B-B14F-4D97-AF65-F5344CB8AC3E}">
        <p14:creationId xmlns:p14="http://schemas.microsoft.com/office/powerpoint/2010/main" val="897736577"/>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200" dirty="0" smtClean="0"/>
              <a:t>Sheltering In-Place</a:t>
            </a:r>
            <a:endParaRPr lang="en-US" sz="3200" dirty="0"/>
          </a:p>
        </p:txBody>
      </p:sp>
      <p:sp>
        <p:nvSpPr>
          <p:cNvPr id="6" name="Text Box 2"/>
          <p:cNvSpPr txBox="1">
            <a:spLocks noChangeArrowheads="1"/>
          </p:cNvSpPr>
          <p:nvPr/>
        </p:nvSpPr>
        <p:spPr bwMode="auto">
          <a:xfrm>
            <a:off x="429768" y="1417638"/>
            <a:ext cx="777240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If you have an</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outdoor grill, be sure that you have plenty of propane.</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dirty="0" smtClean="0">
                <a:solidFill>
                  <a:srgbClr val="FFFFFF"/>
                </a:solidFill>
              </a:rPr>
              <a:t>Kerosene heaters made for indoors with plenty of fuel.</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dirty="0" smtClean="0">
                <a:solidFill>
                  <a:srgbClr val="FFFFFF"/>
                </a:solidFill>
              </a:rPr>
              <a:t>Cook perishable foods first.</a:t>
            </a:r>
            <a:endParaRPr lang="en-US" altLang="en-US" kern="0" baseline="0" dirty="0">
              <a:solidFill>
                <a:srgbClr val="FFFFFF"/>
              </a:solidFill>
            </a:endParaRPr>
          </a:p>
          <a:p>
            <a:pPr marL="0" marR="0" lvl="0" indent="0" defTabSz="914400" eaLnBrk="1" fontAlgn="base" latinLnBrk="0" hangingPunct="1">
              <a:lnSpc>
                <a:spcPct val="100000"/>
              </a:lnSpc>
              <a:spcBef>
                <a:spcPct val="50000"/>
              </a:spcBef>
              <a:spcAft>
                <a:spcPct val="0"/>
              </a:spcAft>
              <a:buClrTx/>
              <a:buSzTx/>
              <a:buFontTx/>
              <a:buNone/>
              <a:tabLst/>
              <a:defRPr/>
            </a:pP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p:txBody>
      </p:sp>
    </p:spTree>
    <p:extLst>
      <p:ext uri="{BB962C8B-B14F-4D97-AF65-F5344CB8AC3E}">
        <p14:creationId xmlns:p14="http://schemas.microsoft.com/office/powerpoint/2010/main" val="4133274874"/>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sz="3600" dirty="0" smtClean="0">
                <a:solidFill>
                  <a:schemeClr val="tx1"/>
                </a:solidFill>
              </a:rPr>
              <a:t>For those with food concerns or allergies</a:t>
            </a:r>
            <a:endParaRPr lang="en-US" sz="3600" dirty="0">
              <a:solidFill>
                <a:schemeClr val="tx1"/>
              </a:solidFill>
            </a:endParaRPr>
          </a:p>
        </p:txBody>
      </p:sp>
      <p:sp>
        <p:nvSpPr>
          <p:cNvPr id="2" name="TextBox 1"/>
          <p:cNvSpPr txBox="1"/>
          <p:nvPr/>
        </p:nvSpPr>
        <p:spPr>
          <a:xfrm>
            <a:off x="307086" y="1595131"/>
            <a:ext cx="11241024" cy="4524315"/>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Gathering your own foods may be a better option than pre-packaged meals.</a:t>
            </a:r>
          </a:p>
          <a:p>
            <a:endParaRPr lang="en-US" sz="3600" dirty="0">
              <a:latin typeface="Arial" panose="020B0604020202020204" pitchFamily="34" charset="0"/>
              <a:cs typeface="Arial" panose="020B0604020202020204" pitchFamily="34" charset="0"/>
            </a:endParaRPr>
          </a:p>
          <a:p>
            <a:r>
              <a:rPr lang="en-US" sz="3600" dirty="0" smtClean="0">
                <a:latin typeface="Arial" panose="020B0604020202020204" pitchFamily="34" charset="0"/>
                <a:cs typeface="Arial" panose="020B0604020202020204" pitchFamily="34" charset="0"/>
              </a:rPr>
              <a:t>Suggested: 	V-8 juice</a:t>
            </a:r>
          </a:p>
          <a:p>
            <a:r>
              <a:rPr lang="en-US" sz="3600" dirty="0">
                <a:latin typeface="Arial" panose="020B0604020202020204" pitchFamily="34" charset="0"/>
                <a:cs typeface="Arial" panose="020B0604020202020204" pitchFamily="34" charset="0"/>
              </a:rPr>
              <a:t>	</a:t>
            </a:r>
            <a:r>
              <a:rPr lang="en-US" sz="3600" dirty="0" smtClean="0">
                <a:latin typeface="Arial" panose="020B0604020202020204" pitchFamily="34" charset="0"/>
                <a:cs typeface="Arial" panose="020B0604020202020204" pitchFamily="34" charset="0"/>
              </a:rPr>
              <a:t>				   	Dried fruits</a:t>
            </a:r>
          </a:p>
          <a:p>
            <a:r>
              <a:rPr lang="en-US" sz="3600" dirty="0">
                <a:latin typeface="Arial" panose="020B0604020202020204" pitchFamily="34" charset="0"/>
                <a:cs typeface="Arial" panose="020B0604020202020204" pitchFamily="34" charset="0"/>
              </a:rPr>
              <a:t>	</a:t>
            </a:r>
            <a:r>
              <a:rPr lang="en-US" sz="3600" dirty="0" smtClean="0">
                <a:latin typeface="Arial" panose="020B0604020202020204" pitchFamily="34" charset="0"/>
                <a:cs typeface="Arial" panose="020B0604020202020204" pitchFamily="34" charset="0"/>
              </a:rPr>
              <a:t>					Shelf-stable milk</a:t>
            </a:r>
          </a:p>
          <a:p>
            <a:r>
              <a:rPr lang="en-US" sz="3600" dirty="0">
                <a:latin typeface="Arial" panose="020B0604020202020204" pitchFamily="34" charset="0"/>
                <a:cs typeface="Arial" panose="020B0604020202020204" pitchFamily="34" charset="0"/>
              </a:rPr>
              <a:t>	</a:t>
            </a:r>
            <a:r>
              <a:rPr lang="en-US" sz="3600" dirty="0" smtClean="0">
                <a:latin typeface="Arial" panose="020B0604020202020204" pitchFamily="34" charset="0"/>
                <a:cs typeface="Arial" panose="020B0604020202020204" pitchFamily="34" charset="0"/>
              </a:rPr>
              <a:t>					Canned tuna or chicken</a:t>
            </a:r>
          </a:p>
          <a:p>
            <a:r>
              <a:rPr lang="en-US" sz="3600" dirty="0">
                <a:latin typeface="Arial" panose="020B0604020202020204" pitchFamily="34" charset="0"/>
                <a:cs typeface="Arial" panose="020B0604020202020204" pitchFamily="34" charset="0"/>
              </a:rPr>
              <a:t>	</a:t>
            </a:r>
            <a:r>
              <a:rPr lang="en-US" sz="3600" dirty="0" smtClean="0">
                <a:latin typeface="Arial" panose="020B0604020202020204" pitchFamily="34" charset="0"/>
                <a:cs typeface="Arial" panose="020B0604020202020204" pitchFamily="34" charset="0"/>
              </a:rPr>
              <a:t>					Canned baked beans</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5608488"/>
      </p:ext>
    </p:extLst>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600" dirty="0" smtClean="0">
                <a:solidFill>
                  <a:schemeClr val="tx1"/>
                </a:solidFill>
              </a:rPr>
              <a:t>Keep your supplies fresh </a:t>
            </a:r>
            <a:endParaRPr lang="en-US" sz="3600" dirty="0">
              <a:solidFill>
                <a:schemeClr val="tx1"/>
              </a:solidFill>
            </a:endParaRPr>
          </a:p>
        </p:txBody>
      </p:sp>
      <p:sp>
        <p:nvSpPr>
          <p:cNvPr id="6" name="Text Box 3"/>
          <p:cNvSpPr txBox="1">
            <a:spLocks noChangeArrowheads="1"/>
          </p:cNvSpPr>
          <p:nvPr/>
        </p:nvSpPr>
        <p:spPr bwMode="auto">
          <a:xfrm>
            <a:off x="742950" y="1978914"/>
            <a:ext cx="79248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Rotate Emergency supplies with fresh supplies.  </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Rotate fresh </a:t>
            </a:r>
            <a:r>
              <a:rPr kumimoji="0" lang="en-US" altLang="en-US" sz="3600" b="0" i="0" u="none" strike="noStrike" kern="0" cap="none" spc="0" normalizeH="0" baseline="0" noProof="0" dirty="0" smtClean="0">
                <a:ln>
                  <a:noFill/>
                </a:ln>
                <a:solidFill>
                  <a:srgbClr val="FFFF00"/>
                </a:solidFill>
                <a:effectLst/>
                <a:uLnTx/>
                <a:uFillTx/>
                <a:latin typeface="Arial" panose="020B0604020202020204" pitchFamily="34" charset="0"/>
              </a:rPr>
              <a:t>batteries</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for flashlights, </a:t>
            </a:r>
            <a:r>
              <a:rPr kumimoji="0" lang="en-US" altLang="en-US" sz="3600" b="1" i="0" u="none" strike="noStrike" kern="0" cap="none" spc="0" normalizeH="0" baseline="0" noProof="0" dirty="0" smtClean="0">
                <a:ln>
                  <a:noFill/>
                </a:ln>
                <a:solidFill>
                  <a:srgbClr val="FFFF00"/>
                </a:solidFill>
                <a:effectLst/>
                <a:uLnTx/>
                <a:uFillTx/>
                <a:latin typeface="Arial" panose="020B0604020202020204" pitchFamily="34" charset="0"/>
              </a:rPr>
              <a:t>hearing aids</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etc…</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dirty="0" smtClean="0">
                <a:solidFill>
                  <a:srgbClr val="FFFFFF"/>
                </a:solidFill>
              </a:rPr>
              <a:t>Don’t forget CHARGERS.  </a:t>
            </a:r>
            <a:endParaRPr lang="en-US" altLang="en-US" kern="0" dirty="0">
              <a:solidFill>
                <a:srgbClr val="FFFFFF"/>
              </a:solidFill>
            </a:endParaRPr>
          </a:p>
        </p:txBody>
      </p:sp>
    </p:spTree>
    <p:extLst>
      <p:ext uri="{BB962C8B-B14F-4D97-AF65-F5344CB8AC3E}">
        <p14:creationId xmlns:p14="http://schemas.microsoft.com/office/powerpoint/2010/main" val="560373946"/>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sz="3600" dirty="0" smtClean="0">
                <a:solidFill>
                  <a:schemeClr val="tx1"/>
                </a:solidFill>
              </a:rPr>
              <a:t>There will be a LOT of time to fill….</a:t>
            </a:r>
            <a:endParaRPr lang="en-US" sz="3600" dirty="0">
              <a:solidFill>
                <a:schemeClr val="tx1"/>
              </a:solidFill>
            </a:endParaRPr>
          </a:p>
        </p:txBody>
      </p:sp>
      <p:sp>
        <p:nvSpPr>
          <p:cNvPr id="2" name="TextBox 1"/>
          <p:cNvSpPr txBox="1"/>
          <p:nvPr/>
        </p:nvSpPr>
        <p:spPr>
          <a:xfrm>
            <a:off x="609600" y="1417638"/>
            <a:ext cx="10839450" cy="3970318"/>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Whether at home without electricity, or in a shelter, life without our usual entertainment can become boring very quickly.</a:t>
            </a:r>
          </a:p>
          <a:p>
            <a:endParaRPr lang="en-US" sz="3600" dirty="0">
              <a:latin typeface="Arial" panose="020B0604020202020204" pitchFamily="34" charset="0"/>
              <a:cs typeface="Arial" panose="020B0604020202020204" pitchFamily="34" charset="0"/>
            </a:endParaRPr>
          </a:p>
          <a:p>
            <a:r>
              <a:rPr lang="en-US" sz="3600" dirty="0" smtClean="0">
                <a:latin typeface="Arial" panose="020B0604020202020204" pitchFamily="34" charset="0"/>
                <a:cs typeface="Arial" panose="020B0604020202020204" pitchFamily="34" charset="0"/>
              </a:rPr>
              <a:t>Interesting books, games, puzzles, etc… can go a long way to keeping yourself – and children – occupied.   Check Goodwill and Thrift stores.</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4998412"/>
      </p:ext>
    </p:extLst>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600" dirty="0" smtClean="0">
                <a:solidFill>
                  <a:schemeClr val="tx1"/>
                </a:solidFill>
              </a:rPr>
              <a:t>Keep these phone numbers in your kit:</a:t>
            </a:r>
            <a:endParaRPr lang="en-US" sz="3600" dirty="0">
              <a:solidFill>
                <a:schemeClr val="tx1"/>
              </a:solidFill>
            </a:endParaRPr>
          </a:p>
        </p:txBody>
      </p:sp>
      <p:sp>
        <p:nvSpPr>
          <p:cNvPr id="6" name="Text Box 4"/>
          <p:cNvSpPr txBox="1">
            <a:spLocks noChangeArrowheads="1"/>
          </p:cNvSpPr>
          <p:nvPr/>
        </p:nvSpPr>
        <p:spPr bwMode="auto">
          <a:xfrm>
            <a:off x="1036320" y="1417638"/>
            <a:ext cx="946023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600">
                <a:solidFill>
                  <a:schemeClr val="bg1"/>
                </a:solidFill>
                <a:latin typeface="Arial" panose="020B0604020202020204" pitchFamily="34" charset="0"/>
              </a:defRPr>
            </a:lvl1pPr>
            <a:lvl2pPr marL="742950" indent="-285750">
              <a:defRPr sz="3600">
                <a:solidFill>
                  <a:schemeClr val="bg1"/>
                </a:solidFill>
                <a:latin typeface="Arial" panose="020B0604020202020204" pitchFamily="34" charset="0"/>
              </a:defRPr>
            </a:lvl2pPr>
            <a:lvl3pPr marL="1143000" indent="-228600">
              <a:defRPr sz="3600">
                <a:solidFill>
                  <a:schemeClr val="bg1"/>
                </a:solidFill>
                <a:latin typeface="Arial" panose="020B0604020202020204" pitchFamily="34" charset="0"/>
              </a:defRPr>
            </a:lvl3pPr>
            <a:lvl4pPr marL="1600200" indent="-228600">
              <a:defRPr sz="3600">
                <a:solidFill>
                  <a:schemeClr val="bg1"/>
                </a:solidFill>
                <a:latin typeface="Arial" panose="020B0604020202020204" pitchFamily="34" charset="0"/>
              </a:defRPr>
            </a:lvl4pPr>
            <a:lvl5pPr marL="2057400" indent="-228600">
              <a:defRPr sz="3600">
                <a:solidFill>
                  <a:schemeClr val="bg1"/>
                </a:solidFill>
                <a:latin typeface="Arial" panose="020B0604020202020204" pitchFamily="34" charset="0"/>
              </a:defRPr>
            </a:lvl5pPr>
            <a:lvl6pPr marL="2514600" indent="-228600" eaLnBrk="0" fontAlgn="base" hangingPunct="0">
              <a:spcBef>
                <a:spcPct val="0"/>
              </a:spcBef>
              <a:spcAft>
                <a:spcPct val="0"/>
              </a:spcAft>
              <a:defRPr sz="3600">
                <a:solidFill>
                  <a:schemeClr val="bg1"/>
                </a:solidFill>
                <a:latin typeface="Arial" panose="020B0604020202020204" pitchFamily="34" charset="0"/>
              </a:defRPr>
            </a:lvl6pPr>
            <a:lvl7pPr marL="2971800" indent="-228600" eaLnBrk="0" fontAlgn="base" hangingPunct="0">
              <a:spcBef>
                <a:spcPct val="0"/>
              </a:spcBef>
              <a:spcAft>
                <a:spcPct val="0"/>
              </a:spcAft>
              <a:defRPr sz="3600">
                <a:solidFill>
                  <a:schemeClr val="bg1"/>
                </a:solidFill>
                <a:latin typeface="Arial" panose="020B0604020202020204" pitchFamily="34" charset="0"/>
              </a:defRPr>
            </a:lvl7pPr>
            <a:lvl8pPr marL="3429000" indent="-228600" eaLnBrk="0" fontAlgn="base" hangingPunct="0">
              <a:spcBef>
                <a:spcPct val="0"/>
              </a:spcBef>
              <a:spcAft>
                <a:spcPct val="0"/>
              </a:spcAft>
              <a:defRPr sz="3600">
                <a:solidFill>
                  <a:schemeClr val="bg1"/>
                </a:solidFill>
                <a:latin typeface="Arial" panose="020B0604020202020204" pitchFamily="34" charset="0"/>
              </a:defRPr>
            </a:lvl8pPr>
            <a:lvl9pPr marL="3886200" indent="-228600" eaLnBrk="0" fontAlgn="base" hangingPunct="0">
              <a:spcBef>
                <a:spcPct val="0"/>
              </a:spcBef>
              <a:spcAft>
                <a:spcPct val="0"/>
              </a:spcAft>
              <a:defRPr sz="3600">
                <a:solidFill>
                  <a:schemeClr val="bg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lang="en-US" altLang="en-US" kern="0" noProof="0" dirty="0" smtClean="0">
                <a:solidFill>
                  <a:srgbClr val="FFFFFF"/>
                </a:solidFill>
              </a:rPr>
              <a:t>Keep these </a:t>
            </a:r>
            <a:r>
              <a:rPr lang="en-US" altLang="en-US" kern="0" dirty="0" smtClean="0">
                <a:solidFill>
                  <a:srgbClr val="FFFFFF"/>
                </a:solidFill>
              </a:rPr>
              <a:t>phone numbers in a safe place</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Local Utilities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Doctors </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Pharmacy</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Bank / Credit Union Account numbers</a:t>
            </a:r>
          </a:p>
        </p:txBody>
      </p:sp>
    </p:spTree>
    <p:extLst>
      <p:ext uri="{BB962C8B-B14F-4D97-AF65-F5344CB8AC3E}">
        <p14:creationId xmlns:p14="http://schemas.microsoft.com/office/powerpoint/2010/main" val="1939334766"/>
      </p:ext>
    </p:extLst>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11430"/>
            <a:ext cx="10972800" cy="1143000"/>
          </a:xfrm>
        </p:spPr>
        <p:txBody>
          <a:bodyPr/>
          <a:lstStyle/>
          <a:p>
            <a:pPr algn="l"/>
            <a:r>
              <a:rPr lang="en-US" sz="3600" dirty="0" smtClean="0">
                <a:solidFill>
                  <a:schemeClr val="tx1"/>
                </a:solidFill>
              </a:rPr>
              <a:t>Your special needs are your responsibility</a:t>
            </a:r>
            <a:endParaRPr lang="en-US" sz="3600" dirty="0">
              <a:solidFill>
                <a:schemeClr val="tx1"/>
              </a:solidFill>
            </a:endParaRPr>
          </a:p>
        </p:txBody>
      </p:sp>
      <p:sp>
        <p:nvSpPr>
          <p:cNvPr id="6" name="Text Box 2"/>
          <p:cNvSpPr txBox="1">
            <a:spLocks noChangeArrowheads="1"/>
          </p:cNvSpPr>
          <p:nvPr/>
        </p:nvSpPr>
        <p:spPr bwMode="auto">
          <a:xfrm>
            <a:off x="238506" y="1002030"/>
            <a:ext cx="8077200"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If you have specialized needs, </a:t>
            </a:r>
            <a:r>
              <a:rPr lang="en-US" altLang="en-US" sz="3600" kern="0" dirty="0" smtClean="0">
                <a:solidFill>
                  <a:srgbClr val="FFFFFF"/>
                </a:solidFill>
              </a:rPr>
              <a:t>be sure you have enough</a:t>
            </a: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If wheelchair dependent, have tire repair kit, heavy gloves, and extra batteries / charger.</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Insulin /  needles </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Oxygen – keep a good supply on hand</a:t>
            </a:r>
          </a:p>
        </p:txBody>
      </p:sp>
    </p:spTree>
    <p:extLst>
      <p:ext uri="{BB962C8B-B14F-4D97-AF65-F5344CB8AC3E}">
        <p14:creationId xmlns:p14="http://schemas.microsoft.com/office/powerpoint/2010/main" val="1911385436"/>
      </p:ext>
    </p:extLst>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600" dirty="0" smtClean="0">
                <a:solidFill>
                  <a:schemeClr val="tx1"/>
                </a:solidFill>
              </a:rPr>
              <a:t>Where to keep your supplies</a:t>
            </a:r>
            <a:endParaRPr lang="en-US" sz="3600" dirty="0">
              <a:solidFill>
                <a:schemeClr val="tx1"/>
              </a:solidFill>
            </a:endParaRPr>
          </a:p>
        </p:txBody>
      </p:sp>
      <p:sp>
        <p:nvSpPr>
          <p:cNvPr id="3" name="TextBox 2"/>
          <p:cNvSpPr txBox="1"/>
          <p:nvPr/>
        </p:nvSpPr>
        <p:spPr>
          <a:xfrm>
            <a:off x="243840" y="1417638"/>
            <a:ext cx="6747510" cy="4524315"/>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A good place to store these items is an old suitcase with wheels</a:t>
            </a:r>
            <a:r>
              <a:rPr lang="en-US" sz="3600" dirty="0">
                <a:latin typeface="Arial" panose="020B0604020202020204" pitchFamily="34" charset="0"/>
                <a:cs typeface="Arial" panose="020B0604020202020204" pitchFamily="34" charset="0"/>
              </a:rPr>
              <a:t> </a:t>
            </a:r>
            <a:r>
              <a:rPr lang="en-US" sz="3600" dirty="0" smtClean="0">
                <a:latin typeface="Arial" panose="020B0604020202020204" pitchFamily="34" charset="0"/>
                <a:cs typeface="Arial" panose="020B0604020202020204" pitchFamily="34" charset="0"/>
              </a:rPr>
              <a:t>or plastic bins.</a:t>
            </a:r>
          </a:p>
          <a:p>
            <a:endParaRPr lang="en-US" sz="3600" dirty="0" smtClean="0">
              <a:latin typeface="Arial" panose="020B0604020202020204" pitchFamily="34" charset="0"/>
              <a:cs typeface="Arial" panose="020B0604020202020204" pitchFamily="34" charset="0"/>
            </a:endParaRPr>
          </a:p>
          <a:p>
            <a:r>
              <a:rPr lang="en-US" sz="3600" dirty="0" smtClean="0">
                <a:latin typeface="Arial" panose="020B0604020202020204" pitchFamily="34" charset="0"/>
                <a:cs typeface="Arial" panose="020B0604020202020204" pitchFamily="34" charset="0"/>
              </a:rPr>
              <a:t>Look for them at thrift stores and Goodwill. </a:t>
            </a:r>
          </a:p>
          <a:p>
            <a:endParaRPr lang="en-US" sz="3600" dirty="0">
              <a:latin typeface="Arial" panose="020B0604020202020204" pitchFamily="34" charset="0"/>
              <a:cs typeface="Arial" panose="020B0604020202020204" pitchFamily="34" charset="0"/>
            </a:endParaRPr>
          </a:p>
          <a:p>
            <a:endParaRPr lang="en-US" sz="3600" dirty="0">
              <a:latin typeface="Arial" panose="020B0604020202020204" pitchFamily="34" charset="0"/>
              <a:cs typeface="Arial" panose="020B0604020202020204" pitchFamily="34" charset="0"/>
            </a:endParaRPr>
          </a:p>
        </p:txBody>
      </p:sp>
      <p:pic>
        <p:nvPicPr>
          <p:cNvPr id="5" name="Picture 4" descr="This is a good way to store your emergency supplies.  You probably will need more than one." title="Suitcas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4710" y="541338"/>
            <a:ext cx="3713156" cy="4964112"/>
          </a:xfrm>
          <a:prstGeom prst="rect">
            <a:avLst/>
          </a:prstGeom>
        </p:spPr>
      </p:pic>
    </p:spTree>
    <p:extLst>
      <p:ext uri="{BB962C8B-B14F-4D97-AF65-F5344CB8AC3E}">
        <p14:creationId xmlns:p14="http://schemas.microsoft.com/office/powerpoint/2010/main" val="128324263"/>
      </p:ext>
    </p:extLst>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68362"/>
          </a:xfrm>
        </p:spPr>
        <p:txBody>
          <a:bodyPr/>
          <a:lstStyle/>
          <a:p>
            <a:pPr algn="l"/>
            <a:r>
              <a:rPr lang="en-US" sz="3600" dirty="0" smtClean="0">
                <a:solidFill>
                  <a:schemeClr val="tx1"/>
                </a:solidFill>
              </a:rPr>
              <a:t>Insurance papers and documentation</a:t>
            </a:r>
            <a:endParaRPr lang="en-US" sz="3600" dirty="0">
              <a:solidFill>
                <a:schemeClr val="tx1"/>
              </a:solidFill>
            </a:endParaRPr>
          </a:p>
        </p:txBody>
      </p:sp>
      <p:sp>
        <p:nvSpPr>
          <p:cNvPr id="6" name="Text Box 2"/>
          <p:cNvSpPr txBox="1">
            <a:spLocks noChangeArrowheads="1"/>
          </p:cNvSpPr>
          <p:nvPr/>
        </p:nvSpPr>
        <p:spPr bwMode="auto">
          <a:xfrm>
            <a:off x="400050" y="1282446"/>
            <a:ext cx="653415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Do you have photos of your home’s contents in a safe place – for insurance purposes?</a:t>
            </a:r>
          </a:p>
          <a:p>
            <a:pPr marL="0" marR="0" lvl="0" indent="0" defTabSz="914400" eaLnBrk="1" fontAlgn="base" latinLnBrk="0" hangingPunct="1">
              <a:lnSpc>
                <a:spcPct val="100000"/>
              </a:lnSpc>
              <a:spcBef>
                <a:spcPct val="50000"/>
              </a:spcBef>
              <a:spcAft>
                <a:spcPct val="0"/>
              </a:spcAft>
              <a:buClrTx/>
              <a:buSzTx/>
              <a:buFontTx/>
              <a:buNone/>
              <a:tabLst/>
              <a:defRPr/>
            </a:pP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When did you last update your homeowner’s insurance?</a:t>
            </a:r>
          </a:p>
        </p:txBody>
      </p:sp>
      <p:pic>
        <p:nvPicPr>
          <p:cNvPr id="5" name="Picture 4" descr="This picture shows how difficult it could be to remember everything in your home." title="Picture of a bunch of collectabl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9348" y="1143000"/>
            <a:ext cx="3943052" cy="4609230"/>
          </a:xfrm>
          <a:prstGeom prst="rect">
            <a:avLst/>
          </a:prstGeom>
        </p:spPr>
      </p:pic>
    </p:spTree>
    <p:extLst>
      <p:ext uri="{BB962C8B-B14F-4D97-AF65-F5344CB8AC3E}">
        <p14:creationId xmlns:p14="http://schemas.microsoft.com/office/powerpoint/2010/main" val="112368777"/>
      </p:ext>
    </p:extLst>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sz="3200" dirty="0" smtClean="0"/>
              <a:t>Take Pictures of your home every year</a:t>
            </a:r>
            <a:endParaRPr lang="en-US" sz="3200" dirty="0"/>
          </a:p>
        </p:txBody>
      </p:sp>
      <p:pic>
        <p:nvPicPr>
          <p:cNvPr id="5" name="Picture 4" descr="This photo shows dozens of objects in the home, because you likely could not remember every single item." title="Photograph of shelv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3093" y="1963071"/>
            <a:ext cx="4679913" cy="3238500"/>
          </a:xfrm>
          <a:prstGeom prst="rect">
            <a:avLst/>
          </a:prstGeom>
        </p:spPr>
      </p:pic>
      <p:sp>
        <p:nvSpPr>
          <p:cNvPr id="2" name="TextBox 1"/>
          <p:cNvSpPr txBox="1"/>
          <p:nvPr/>
        </p:nvSpPr>
        <p:spPr>
          <a:xfrm>
            <a:off x="285750" y="1417638"/>
            <a:ext cx="6457950" cy="3970318"/>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A quick way to inventory your home is to stand in the center of each room and take a photo of each wall.  Then, create a file, and send the file to yourself and to your emergency contact.</a:t>
            </a:r>
          </a:p>
        </p:txBody>
      </p:sp>
    </p:spTree>
    <p:extLst>
      <p:ext uri="{BB962C8B-B14F-4D97-AF65-F5344CB8AC3E}">
        <p14:creationId xmlns:p14="http://schemas.microsoft.com/office/powerpoint/2010/main" val="62474634"/>
      </p:ext>
    </p:extLst>
  </p:cSld>
  <p:clrMapOvr>
    <a:masterClrMapping/>
  </p:clrMapOvr>
  <p:transition>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Things to think about…</a:t>
            </a:r>
            <a:endParaRPr lang="en-US" dirty="0"/>
          </a:p>
        </p:txBody>
      </p:sp>
    </p:spTree>
    <p:extLst>
      <p:ext uri="{BB962C8B-B14F-4D97-AF65-F5344CB8AC3E}">
        <p14:creationId xmlns:p14="http://schemas.microsoft.com/office/powerpoint/2010/main" val="3796682779"/>
      </p:ext>
    </p:extLst>
  </p:cSld>
  <p:clrMapOvr>
    <a:masterClrMapping/>
  </p:clrMapOvr>
  <p:transition>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6352032" cy="786066"/>
          </a:xfrm>
        </p:spPr>
        <p:txBody>
          <a:bodyPr/>
          <a:lstStyle/>
          <a:p>
            <a:pPr algn="l"/>
            <a:r>
              <a:rPr lang="en-US" sz="3600" dirty="0" smtClean="0">
                <a:solidFill>
                  <a:schemeClr val="tx1"/>
                </a:solidFill>
              </a:rPr>
              <a:t>Information about medicines</a:t>
            </a:r>
            <a:endParaRPr lang="en-US" sz="3600" dirty="0">
              <a:solidFill>
                <a:schemeClr val="tx1"/>
              </a:solidFill>
            </a:endParaRPr>
          </a:p>
        </p:txBody>
      </p:sp>
      <p:sp>
        <p:nvSpPr>
          <p:cNvPr id="6" name="Text Box 4"/>
          <p:cNvSpPr txBox="1">
            <a:spLocks noChangeArrowheads="1"/>
          </p:cNvSpPr>
          <p:nvPr/>
        </p:nvSpPr>
        <p:spPr bwMode="auto">
          <a:xfrm>
            <a:off x="609600" y="1405446"/>
            <a:ext cx="769620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You should also have your medical service</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providers and pharmacy numbers quickly available.</a:t>
            </a:r>
          </a:p>
          <a:p>
            <a:pPr marL="0" marR="0" lvl="0" indent="0" defTabSz="914400" eaLnBrk="1" fontAlgn="base" latinLnBrk="0" hangingPunct="1">
              <a:lnSpc>
                <a:spcPct val="100000"/>
              </a:lnSpc>
              <a:spcBef>
                <a:spcPct val="50000"/>
              </a:spcBef>
              <a:spcAft>
                <a:spcPct val="0"/>
              </a:spcAft>
              <a:buClrTx/>
              <a:buSzTx/>
              <a:buFontTx/>
              <a:buNone/>
              <a:tabLst/>
              <a:defRPr/>
            </a:pP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Copies of your</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prescriptions or photos of the labels will also be helpful.</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p:txBody>
      </p:sp>
      <p:pic>
        <p:nvPicPr>
          <p:cNvPr id="3" name="Picture 2" descr="Photo showing prescription bottle labels.  " title="Prescription medicin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7392" y="2466797"/>
            <a:ext cx="4437888" cy="2893669"/>
          </a:xfrm>
          <a:prstGeom prst="rect">
            <a:avLst/>
          </a:prstGeom>
        </p:spPr>
      </p:pic>
    </p:spTree>
    <p:extLst>
      <p:ext uri="{BB962C8B-B14F-4D97-AF65-F5344CB8AC3E}">
        <p14:creationId xmlns:p14="http://schemas.microsoft.com/office/powerpoint/2010/main" val="1634782432"/>
      </p:ext>
    </p:extLst>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8096" y="311214"/>
            <a:ext cx="10972800" cy="1143000"/>
          </a:xfrm>
        </p:spPr>
        <p:txBody>
          <a:bodyPr/>
          <a:lstStyle/>
          <a:p>
            <a:r>
              <a:rPr lang="en-US" sz="3600" dirty="0" smtClean="0">
                <a:solidFill>
                  <a:schemeClr val="tx1"/>
                </a:solidFill>
              </a:rPr>
              <a:t>Keep supplies for service </a:t>
            </a:r>
            <a:r>
              <a:rPr lang="en-US" sz="3600" dirty="0">
                <a:solidFill>
                  <a:schemeClr val="tx1"/>
                </a:solidFill>
              </a:rPr>
              <a:t>a</a:t>
            </a:r>
            <a:r>
              <a:rPr lang="en-US" sz="3600" dirty="0" smtClean="0">
                <a:solidFill>
                  <a:schemeClr val="tx1"/>
                </a:solidFill>
              </a:rPr>
              <a:t>nimals and pets</a:t>
            </a:r>
            <a:endParaRPr lang="en-US" sz="3600" dirty="0">
              <a:solidFill>
                <a:schemeClr val="tx1"/>
              </a:solidFill>
            </a:endParaRPr>
          </a:p>
        </p:txBody>
      </p:sp>
      <p:sp>
        <p:nvSpPr>
          <p:cNvPr id="6" name="Text Box 2"/>
          <p:cNvSpPr txBox="1">
            <a:spLocks noChangeArrowheads="1"/>
          </p:cNvSpPr>
          <p:nvPr/>
        </p:nvSpPr>
        <p:spPr bwMode="auto">
          <a:xfrm>
            <a:off x="192786" y="1685100"/>
            <a:ext cx="1065276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Dry Pet Food</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Water</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Bedding / Crates</a:t>
            </a: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Leashes / Harnesses / Collar /</a:t>
            </a:r>
            <a:r>
              <a:rPr kumimoji="0" lang="en-US" altLang="en-US" sz="3600" b="0" i="0" u="none" strike="noStrike" kern="0" cap="none" spc="0" normalizeH="0" noProof="0" dirty="0" smtClean="0">
                <a:ln>
                  <a:noFill/>
                </a:ln>
                <a:solidFill>
                  <a:srgbClr val="FFFFFF"/>
                </a:solidFill>
                <a:effectLst/>
                <a:uLnTx/>
                <a:uFillTx/>
                <a:latin typeface="Arial" panose="020B0604020202020204" pitchFamily="34" charset="0"/>
              </a:rPr>
              <a:t> ID tags</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Pet Medical Records</a:t>
            </a:r>
          </a:p>
        </p:txBody>
      </p:sp>
    </p:spTree>
    <p:extLst>
      <p:ext uri="{BB962C8B-B14F-4D97-AF65-F5344CB8AC3E}">
        <p14:creationId xmlns:p14="http://schemas.microsoft.com/office/powerpoint/2010/main" val="182970666"/>
      </p:ext>
    </p:extLst>
  </p:cSld>
  <p:clrMapOvr>
    <a:masterClrMapping/>
  </p:clrMapOvr>
  <p:transition>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Be Aware  and PREPARE</a:t>
            </a:r>
            <a:endParaRPr lang="en-US" sz="3600" dirty="0"/>
          </a:p>
        </p:txBody>
      </p:sp>
      <p:sp>
        <p:nvSpPr>
          <p:cNvPr id="6" name="Text Box 2"/>
          <p:cNvSpPr txBox="1">
            <a:spLocks noChangeArrowheads="1"/>
          </p:cNvSpPr>
          <p:nvPr/>
        </p:nvSpPr>
        <p:spPr bwMode="auto">
          <a:xfrm>
            <a:off x="1981200" y="1928622"/>
            <a:ext cx="85725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rPr>
              <a:t>	During certain “seasons”, the probability increases, so be prepared.</a:t>
            </a:r>
          </a:p>
          <a:p>
            <a:pPr marL="0" marR="0" lvl="0" indent="0" defTabSz="914400" eaLnBrk="1" fontAlgn="base" latinLnBrk="0" hangingPunct="1">
              <a:lnSpc>
                <a:spcPct val="100000"/>
              </a:lnSpc>
              <a:spcBef>
                <a:spcPct val="50000"/>
              </a:spcBef>
              <a:spcAft>
                <a:spcPct val="0"/>
              </a:spcAft>
              <a:buClrTx/>
              <a:buSzTx/>
              <a:buFontTx/>
              <a:buNone/>
              <a:tabLst/>
              <a:defRPr/>
            </a:pPr>
            <a:r>
              <a:rPr lang="en-US" altLang="en-US" sz="3600" kern="0" dirty="0" smtClean="0">
                <a:solidFill>
                  <a:srgbClr val="FFFFFF"/>
                </a:solidFill>
              </a:rPr>
              <a:t>Planning ahead just might save your life.</a:t>
            </a:r>
            <a:endParaRPr kumimoji="0" lang="en-US" altLang="en-US" sz="3600" b="0" i="0" u="none" strike="noStrike" kern="0" cap="none" spc="0" normalizeH="0" baseline="0" noProof="0" dirty="0" smtClean="0">
              <a:ln>
                <a:noFill/>
              </a:ln>
              <a:solidFill>
                <a:srgbClr val="FFFFFF"/>
              </a:solidFill>
              <a:effectLst/>
              <a:uLnTx/>
              <a:uFillTx/>
              <a:latin typeface="Arial" panose="020B0604020202020204" pitchFamily="34" charset="0"/>
            </a:endParaRPr>
          </a:p>
        </p:txBody>
      </p:sp>
    </p:spTree>
    <p:extLst>
      <p:ext uri="{BB962C8B-B14F-4D97-AF65-F5344CB8AC3E}">
        <p14:creationId xmlns:p14="http://schemas.microsoft.com/office/powerpoint/2010/main" val="2693192241"/>
      </p:ext>
    </p:extLst>
  </p:cSld>
  <p:clrMapOvr>
    <a:masterClrMapping/>
  </p:clrMapOvr>
  <p:transition>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t>For more information, check out these websites</a:t>
            </a:r>
            <a:endParaRPr lang="en-US" sz="3600" dirty="0"/>
          </a:p>
        </p:txBody>
      </p:sp>
      <p:sp>
        <p:nvSpPr>
          <p:cNvPr id="2" name="Rectangle 1"/>
          <p:cNvSpPr/>
          <p:nvPr/>
        </p:nvSpPr>
        <p:spPr>
          <a:xfrm>
            <a:off x="0" y="2020837"/>
            <a:ext cx="11387328" cy="2308324"/>
          </a:xfrm>
          <a:prstGeom prst="rect">
            <a:avLst/>
          </a:prstGeom>
        </p:spPr>
        <p:txBody>
          <a:bodyPr wrap="square">
            <a:spAutoFit/>
          </a:bodyPr>
          <a:lstStyle/>
          <a:p>
            <a:pPr marL="742950" lvl="1" indent="-285750">
              <a:buFont typeface="Arial" panose="020B0604020202020204" pitchFamily="34" charset="0"/>
              <a:buChar char="•"/>
            </a:pPr>
            <a:r>
              <a:rPr lang="en-US" sz="3600" dirty="0">
                <a:solidFill>
                  <a:srgbClr val="0000CC"/>
                </a:solidFill>
                <a:latin typeface="Arial" panose="020B0604020202020204" pitchFamily="34" charset="0"/>
                <a:cs typeface="Arial" panose="020B0604020202020204" pitchFamily="34" charset="0"/>
                <a:hlinkClick r:id="rId3" tooltip="Link to Virginia Department of Emergency Management"/>
              </a:rPr>
              <a:t>https://</a:t>
            </a:r>
            <a:r>
              <a:rPr lang="en-US" sz="3600" dirty="0" smtClean="0">
                <a:solidFill>
                  <a:srgbClr val="0000CC"/>
                </a:solidFill>
                <a:latin typeface="Arial" panose="020B0604020202020204" pitchFamily="34" charset="0"/>
                <a:cs typeface="Arial" panose="020B0604020202020204" pitchFamily="34" charset="0"/>
                <a:hlinkClick r:id="rId3" tooltip="Link to Virginia Department of Emergency Management"/>
              </a:rPr>
              <a:t>www.vaemergency.gov  </a:t>
            </a:r>
            <a:endParaRPr lang="en-US" sz="3600" dirty="0">
              <a:solidFill>
                <a:srgbClr val="0000CC"/>
              </a:solidFill>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US" sz="3600" dirty="0">
                <a:solidFill>
                  <a:srgbClr val="0000CC"/>
                </a:solidFill>
                <a:latin typeface="Arial" panose="020B0604020202020204" pitchFamily="34" charset="0"/>
                <a:cs typeface="Arial" panose="020B0604020202020204" pitchFamily="34" charset="0"/>
                <a:hlinkClick r:id="rId4" tooltip="Link to Federal emergency website"/>
              </a:rPr>
              <a:t>https://ready.gov</a:t>
            </a:r>
            <a:endParaRPr lang="en-US" sz="3600" dirty="0">
              <a:solidFill>
                <a:srgbClr val="0000CC"/>
              </a:solidFill>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US" sz="3600" dirty="0" smtClean="0">
                <a:solidFill>
                  <a:srgbClr val="0000CC"/>
                </a:solidFill>
                <a:latin typeface="Arial" panose="020B0604020202020204" pitchFamily="34" charset="0"/>
                <a:cs typeface="Arial" panose="020B0604020202020204" pitchFamily="34" charset="0"/>
                <a:hlinkClick r:id="rId5" tooltip="Link to FEMA's Community website"/>
              </a:rPr>
              <a:t>https</a:t>
            </a:r>
            <a:r>
              <a:rPr lang="en-US" sz="3600" dirty="0">
                <a:solidFill>
                  <a:srgbClr val="0000CC"/>
                </a:solidFill>
                <a:latin typeface="Arial" panose="020B0604020202020204" pitchFamily="34" charset="0"/>
                <a:cs typeface="Arial" panose="020B0604020202020204" pitchFamily="34" charset="0"/>
                <a:hlinkClick r:id="rId5" tooltip="Link to FEMA's Community website"/>
              </a:rPr>
              <a:t>://community.fema.gov/connect.ti/READYNPM</a:t>
            </a:r>
            <a:endParaRPr lang="en-US" sz="3600" dirty="0">
              <a:solidFill>
                <a:srgbClr val="0000CC"/>
              </a:solidFill>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US" sz="3600" dirty="0">
                <a:solidFill>
                  <a:srgbClr val="0000CC"/>
                </a:solidFill>
                <a:latin typeface="Arial" panose="020B0604020202020204" pitchFamily="34" charset="0"/>
                <a:cs typeface="Arial" panose="020B0604020202020204" pitchFamily="34" charset="0"/>
                <a:hlinkClick r:id="rId6" tooltip="Link to Accessible Emergency Information"/>
              </a:rPr>
              <a:t>http://www.accessibleemergencyinfo.com/</a:t>
            </a:r>
            <a:endParaRPr lang="en-US" sz="3600" dirty="0">
              <a:solidFill>
                <a:srgbClr val="0000CC"/>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9181200"/>
      </p:ext>
    </p:extLst>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B050"/>
          </a:solidFill>
        </p:spPr>
        <p:txBody>
          <a:bodyPr/>
          <a:lstStyle/>
          <a:p>
            <a:pPr algn="ctr"/>
            <a:r>
              <a:rPr lang="en-US" b="1" dirty="0" smtClean="0"/>
              <a:t>Questions?  Comments? </a:t>
            </a:r>
            <a:endParaRPr lang="en-US" b="1" dirty="0"/>
          </a:p>
        </p:txBody>
      </p:sp>
      <p:pic>
        <p:nvPicPr>
          <p:cNvPr id="7" name="Content Placeholder 6" descr="Graphic of a thinker - questions?" title="Question?"/>
          <p:cNvPicPr>
            <a:picLocks noGrp="1" noChangeAspect="1"/>
          </p:cNvPicPr>
          <p:nvPr>
            <p:ph idx="1"/>
          </p:nvPr>
        </p:nvPicPr>
        <p:blipFill>
          <a:blip r:embed="rId2"/>
          <a:stretch>
            <a:fillRect/>
          </a:stretch>
        </p:blipFill>
        <p:spPr>
          <a:xfrm>
            <a:off x="1897345" y="1987194"/>
            <a:ext cx="3066554" cy="3444539"/>
          </a:xfrm>
          <a:prstGeom prst="rect">
            <a:avLst/>
          </a:prstGeom>
        </p:spPr>
      </p:pic>
      <p:sp>
        <p:nvSpPr>
          <p:cNvPr id="4" name="Footer Placeholder 3"/>
          <p:cNvSpPr>
            <a:spLocks noGrp="1"/>
          </p:cNvSpPr>
          <p:nvPr>
            <p:ph type="ftr" sz="quarter" idx="11"/>
          </p:nvPr>
        </p:nvSpPr>
        <p:spPr>
          <a:xfrm>
            <a:off x="2144683" y="6123608"/>
            <a:ext cx="9059487" cy="365125"/>
          </a:xfrm>
        </p:spPr>
        <p:txBody>
          <a:bodyPr/>
          <a:lstStyle/>
          <a:p>
            <a:r>
              <a:rPr lang="en-US" b="1" dirty="0" smtClean="0">
                <a:solidFill>
                  <a:schemeClr val="tx1"/>
                </a:solidFill>
              </a:rPr>
              <a:t>“The Virginia Department for the Deaf and Hard of Hearing (VDDHH) promotes accessible communication so that persons who are Deaf and hard of hearing may fully participate in programs, services and opportunities throughout the Commonwealth”</a:t>
            </a:r>
            <a:endParaRPr lang="en-US" b="1" dirty="0">
              <a:solidFill>
                <a:schemeClr val="tx1"/>
              </a:solidFill>
            </a:endParaRPr>
          </a:p>
        </p:txBody>
      </p:sp>
      <p:sp>
        <p:nvSpPr>
          <p:cNvPr id="8" name="TextBox 7"/>
          <p:cNvSpPr txBox="1"/>
          <p:nvPr/>
        </p:nvSpPr>
        <p:spPr>
          <a:xfrm>
            <a:off x="6546714" y="2976664"/>
            <a:ext cx="5230757" cy="1815882"/>
          </a:xfrm>
          <a:prstGeom prst="rect">
            <a:avLst/>
          </a:prstGeom>
          <a:noFill/>
        </p:spPr>
        <p:txBody>
          <a:bodyPr wrap="square" rtlCol="0">
            <a:spAutoFit/>
          </a:bodyPr>
          <a:lstStyle/>
          <a:p>
            <a:r>
              <a:rPr lang="en-US" sz="2800" dirty="0" smtClean="0"/>
              <a:t>Gary Talley</a:t>
            </a:r>
          </a:p>
          <a:p>
            <a:r>
              <a:rPr lang="en-US" sz="2800" dirty="0" smtClean="0"/>
              <a:t>Community Services Manager</a:t>
            </a:r>
          </a:p>
          <a:p>
            <a:r>
              <a:rPr lang="en-US" sz="2800" dirty="0" smtClean="0"/>
              <a:t>804-325-1289</a:t>
            </a:r>
          </a:p>
          <a:p>
            <a:r>
              <a:rPr lang="en-US" sz="2800" dirty="0" smtClean="0"/>
              <a:t>gary.talley@vddhh.Virginia.gov</a:t>
            </a:r>
            <a:endParaRPr lang="en-US" sz="2800" dirty="0"/>
          </a:p>
        </p:txBody>
      </p:sp>
    </p:spTree>
    <p:extLst>
      <p:ext uri="{BB962C8B-B14F-4D97-AF65-F5344CB8AC3E}">
        <p14:creationId xmlns:p14="http://schemas.microsoft.com/office/powerpoint/2010/main" val="206960949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472440" y="2446338"/>
            <a:ext cx="10972800" cy="1143000"/>
          </a:xfrm>
        </p:spPr>
        <p:txBody>
          <a:bodyPr/>
          <a:lstStyle/>
          <a:p>
            <a:r>
              <a:rPr lang="en-US" dirty="0" smtClean="0"/>
              <a:t>END</a:t>
            </a:r>
            <a:endParaRPr lang="en-US" dirty="0"/>
          </a:p>
        </p:txBody>
      </p:sp>
    </p:spTree>
    <p:extLst>
      <p:ext uri="{BB962C8B-B14F-4D97-AF65-F5344CB8AC3E}">
        <p14:creationId xmlns:p14="http://schemas.microsoft.com/office/powerpoint/2010/main" val="1385358392"/>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efault Design">
  <a:themeElements>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VDDHH Template September 2017- General">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6.xml><?xml version="1.0" encoding="utf-8"?>
<a:theme xmlns:a="http://schemas.openxmlformats.org/drawingml/2006/main" name="1_Default Design">
  <a:themeElements>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12836</TotalTime>
  <Words>1463</Words>
  <Application>Microsoft Office PowerPoint</Application>
  <PresentationFormat>Widescreen</PresentationFormat>
  <Paragraphs>291</Paragraphs>
  <Slides>54</Slides>
  <Notes>51</Notes>
  <HiddenSlides>0</HiddenSlides>
  <MMClips>0</MMClips>
  <ScaleCrop>false</ScaleCrop>
  <HeadingPairs>
    <vt:vector size="6" baseType="variant">
      <vt:variant>
        <vt:lpstr>Fonts Used</vt:lpstr>
      </vt:variant>
      <vt:variant>
        <vt:i4>4</vt:i4>
      </vt:variant>
      <vt:variant>
        <vt:lpstr>Theme</vt:lpstr>
      </vt:variant>
      <vt:variant>
        <vt:i4>6</vt:i4>
      </vt:variant>
      <vt:variant>
        <vt:lpstr>Slide Titles</vt:lpstr>
      </vt:variant>
      <vt:variant>
        <vt:i4>54</vt:i4>
      </vt:variant>
    </vt:vector>
  </HeadingPairs>
  <TitlesOfParts>
    <vt:vector size="64" baseType="lpstr">
      <vt:lpstr>Arial</vt:lpstr>
      <vt:lpstr>Calibri</vt:lpstr>
      <vt:lpstr>Calibri Light</vt:lpstr>
      <vt:lpstr>Verdana</vt:lpstr>
      <vt:lpstr>Office Theme</vt:lpstr>
      <vt:lpstr>1_Custom Design</vt:lpstr>
      <vt:lpstr>Default Design</vt:lpstr>
      <vt:lpstr>Custom Design</vt:lpstr>
      <vt:lpstr>VDDHH Template September 2017- General</vt:lpstr>
      <vt:lpstr>1_Default Design</vt:lpstr>
      <vt:lpstr>VDDHH WEB Training</vt:lpstr>
      <vt:lpstr>Are YOU Ready?</vt:lpstr>
      <vt:lpstr>This presentation has been prepared for the VDDHH Website.   </vt:lpstr>
      <vt:lpstr>EMERGENCIES and DISASTERS</vt:lpstr>
      <vt:lpstr>Image of  Hurricane Isabel in 2003</vt:lpstr>
      <vt:lpstr>Common hazards in Virginia</vt:lpstr>
      <vt:lpstr>We must prepare for…</vt:lpstr>
      <vt:lpstr> Damage in Virginia</vt:lpstr>
      <vt:lpstr>General Emergency Preparedness </vt:lpstr>
      <vt:lpstr>Shelter and Evacuation Concerns</vt:lpstr>
      <vt:lpstr>This family wasn’t prepared</vt:lpstr>
      <vt:lpstr>Some of the concerns already being addressed include: </vt:lpstr>
      <vt:lpstr>The 2018 Hurricane season is June 1 – Oct 30 </vt:lpstr>
      <vt:lpstr>1.   WARNING  times</vt:lpstr>
      <vt:lpstr>2.  They can affect huge areas of land and sea</vt:lpstr>
      <vt:lpstr>3. Other events can occur because of the storm</vt:lpstr>
      <vt:lpstr>4.  Economic Impact</vt:lpstr>
      <vt:lpstr>5.  Infra-structure damage</vt:lpstr>
      <vt:lpstr>6.  Recovery Time</vt:lpstr>
      <vt:lpstr>Hurricanes are not the only threat</vt:lpstr>
      <vt:lpstr>Winter Storm Damage</vt:lpstr>
      <vt:lpstr>People die because they think   “It can’t happen to ME”.</vt:lpstr>
      <vt:lpstr>TORNADO</vt:lpstr>
      <vt:lpstr>Tornadoes</vt:lpstr>
      <vt:lpstr>MAKE A PLAN</vt:lpstr>
      <vt:lpstr>Your safety – Your responsibility</vt:lpstr>
      <vt:lpstr>Warning and Notifications</vt:lpstr>
      <vt:lpstr>Many of us rely on Email or Text alerts</vt:lpstr>
      <vt:lpstr>Make a Plan</vt:lpstr>
      <vt:lpstr>Warning</vt:lpstr>
      <vt:lpstr>How can you find your family?  </vt:lpstr>
      <vt:lpstr>CONTACT POINT </vt:lpstr>
      <vt:lpstr>READY TO GO “ Kit</vt:lpstr>
      <vt:lpstr>Some “To-Go” Kit items:</vt:lpstr>
      <vt:lpstr>More items:</vt:lpstr>
      <vt:lpstr>Still more… (it’s a big kit)</vt:lpstr>
      <vt:lpstr>Other supplies</vt:lpstr>
      <vt:lpstr>Shelter-In-Place</vt:lpstr>
      <vt:lpstr>Sheltering In-Place</vt:lpstr>
      <vt:lpstr>For those with food concerns or allergies</vt:lpstr>
      <vt:lpstr>Keep your supplies fresh </vt:lpstr>
      <vt:lpstr>There will be a LOT of time to fill….</vt:lpstr>
      <vt:lpstr>Keep these phone numbers in your kit:</vt:lpstr>
      <vt:lpstr>Your special needs are your responsibility</vt:lpstr>
      <vt:lpstr>Where to keep your supplies</vt:lpstr>
      <vt:lpstr>Insurance papers and documentation</vt:lpstr>
      <vt:lpstr>Take Pictures of your home every year</vt:lpstr>
      <vt:lpstr>Things to think about…</vt:lpstr>
      <vt:lpstr>Information about medicines</vt:lpstr>
      <vt:lpstr>Keep supplies for service animals and pets</vt:lpstr>
      <vt:lpstr>Be Aware  and PREPARE</vt:lpstr>
      <vt:lpstr>For more information, check out these websites</vt:lpstr>
      <vt:lpstr>Questions?  Comments? </vt:lpstr>
      <vt:lpstr>END</vt:lpstr>
    </vt:vector>
  </TitlesOfParts>
  <Company>Virginia IT Infrastructure Partnership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Raff, Eric (VDDHH)</dc:creator>
  <cp:lastModifiedBy>Talley, Gary W. (VDDHH)</cp:lastModifiedBy>
  <cp:revision>144</cp:revision>
  <cp:lastPrinted>2017-06-08T15:38:51Z</cp:lastPrinted>
  <dcterms:created xsi:type="dcterms:W3CDTF">2017-06-06T12:27:12Z</dcterms:created>
  <dcterms:modified xsi:type="dcterms:W3CDTF">2018-07-16T20:16:50Z</dcterms:modified>
  <cp:contentStatus/>
</cp:coreProperties>
</file>